
<file path=[Content_Types].xml><?xml version="1.0" encoding="utf-8"?>
<Types xmlns="http://schemas.openxmlformats.org/package/2006/content-types">
  <Default Extension="gif" ContentType="image/gif"/>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Action1.xml" ContentType="application/vnd.ms-office.inkAction+xml"/>
  <Override PartName="/ppt/notesSlides/notesSlide20.xml" ContentType="application/vnd.openxmlformats-officedocument.presentationml.notesSlide+xml"/>
  <Override PartName="/ppt/comments/modernComment_104_50E19465.xml" ContentType="application/vnd.ms-powerpoint.comments+xml"/>
  <Override PartName="/ppt/ink/inkAction2.xml" ContentType="application/vnd.ms-office.inkAction+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9" r:id="rId1"/>
  </p:sldMasterIdLst>
  <p:notesMasterIdLst>
    <p:notesMasterId r:id="rId27"/>
  </p:notesMasterIdLst>
  <p:sldIdLst>
    <p:sldId id="256" r:id="rId2"/>
    <p:sldId id="257" r:id="rId3"/>
    <p:sldId id="258" r:id="rId4"/>
    <p:sldId id="259" r:id="rId5"/>
    <p:sldId id="266" r:id="rId6"/>
    <p:sldId id="263" r:id="rId7"/>
    <p:sldId id="267" r:id="rId8"/>
    <p:sldId id="269" r:id="rId9"/>
    <p:sldId id="268" r:id="rId10"/>
    <p:sldId id="270" r:id="rId11"/>
    <p:sldId id="265" r:id="rId12"/>
    <p:sldId id="271" r:id="rId13"/>
    <p:sldId id="272" r:id="rId14"/>
    <p:sldId id="273" r:id="rId15"/>
    <p:sldId id="264" r:id="rId16"/>
    <p:sldId id="274" r:id="rId17"/>
    <p:sldId id="277" r:id="rId18"/>
    <p:sldId id="276" r:id="rId19"/>
    <p:sldId id="278" r:id="rId20"/>
    <p:sldId id="260" r:id="rId21"/>
    <p:sldId id="261" r:id="rId22"/>
    <p:sldId id="280" r:id="rId23"/>
    <p:sldId id="281" r:id="rId24"/>
    <p:sldId id="282" r:id="rId25"/>
    <p:sldId id="26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44" userDrawn="1">
          <p15:clr>
            <a:srgbClr val="A4A3A4"/>
          </p15:clr>
        </p15:guide>
        <p15:guide id="4" orient="horz" pos="1008" userDrawn="1">
          <p15:clr>
            <a:srgbClr val="A4A3A4"/>
          </p15:clr>
        </p15:guide>
        <p15:guide id="5" pos="703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089B9D-45CB-DB7C-AF34-6F22A6362FF8}" name="Charles Devlen (RIT Student)" initials="CD" userId="S::cmd3616@rit.edu::c4196f6f-e670-445d-a5c1-c96f045db31c" providerId="AD"/>
  <p188:author id="{BB28A59E-DF12-0280-79C6-061E59BF4129}" name="Sarah Gothard (RIT Student)" initials="SG" userId="S::sg5941@rit.edu::4fa3893f-09e6-4d8d-94bf-b7432dc6c557" providerId="AD"/>
  <p188:author id="{1D17BCB6-A70D-3AB3-4439-D7A1F5492424}" name="Konain Niaz (RIT Student)" initials="KN" userId="S::kn4792@rit.edu::d595e347-6cc3-4a5d-8fad-e2b3958e71d7" providerId="AD"/>
  <p188:author id="{CE0242EC-876B-8D86-1615-4DD5C4E0B4D3}" name="Kenna Pezzi (RIT Student)" initials="" userId="S::kp7952@rit.edu::94e7b9e9-a9fb-4276-988e-754d53f411c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FF"/>
    <a:srgbClr val="4A66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795" autoAdjust="0"/>
  </p:normalViewPr>
  <p:slideViewPr>
    <p:cSldViewPr snapToGrid="0" showGuides="1">
      <p:cViewPr varScale="1">
        <p:scale>
          <a:sx n="71" d="100"/>
          <a:sy n="71" d="100"/>
        </p:scale>
        <p:origin x="1468" y="276"/>
      </p:cViewPr>
      <p:guideLst>
        <p:guide orient="horz" pos="2160"/>
        <p:guide pos="3840"/>
        <p:guide pos="744"/>
        <p:guide orient="horz" pos="1008"/>
        <p:guide pos="70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omments/modernComment_104_50E19465.xml><?xml version="1.0" encoding="utf-8"?>
<p188:cmLst xmlns:a="http://schemas.openxmlformats.org/drawingml/2006/main" xmlns:r="http://schemas.openxmlformats.org/officeDocument/2006/relationships" xmlns:p188="http://schemas.microsoft.com/office/powerpoint/2018/8/main">
  <p188:cm id="{04F39FBE-A90C-CD47-87FC-5008D20B3CCB}" authorId="{CE0242EC-876B-8D86-1615-4DD5C4E0B4D3}" created="2025-04-22T21:36:54.908">
    <pc:sldMkLst xmlns:pc="http://schemas.microsoft.com/office/powerpoint/2013/main/command">
      <pc:docMk/>
      <pc:sldMk cId="1356960869" sldId="260"/>
    </pc:sldMkLst>
    <p188:txBody>
      <a:bodyPr/>
      <a:lstStyle/>
      <a:p>
        <a:r>
          <a:rPr lang="en-US"/>
          <a:t>Koni</a:t>
        </a:r>
      </a:p>
    </p188:txBody>
  </p188:cm>
  <p188:cm id="{2A61A2E6-606B-4257-A52E-EE5A561FEE7E}" authorId="{BB28A59E-DF12-0280-79C6-061E59BF4129}" created="2025-04-29T13:51:41.715">
    <pc:sldMkLst xmlns:pc="http://schemas.microsoft.com/office/powerpoint/2013/main/command">
      <pc:docMk/>
      <pc:sldMk cId="1356960869" sldId="260"/>
    </pc:sldMkLst>
    <p188:replyLst>
      <p188:reply id="{E22F7BAB-9E8B-49D8-9DD6-C9CB663099A8}" authorId="{1D17BCB6-A70D-3AB3-4439-D7A1F5492424}" created="2025-04-30T18:18:34.291">
        <p188:txBody>
          <a:bodyPr/>
          <a:lstStyle/>
          <a:p>
            <a:r>
              <a:rPr lang="en-US"/>
              <a:t>Yes we can. Should I still add a line or two as a heading?</a:t>
            </a:r>
          </a:p>
        </p188:txBody>
      </p188:reply>
    </p188:replyLst>
    <p188:txBody>
      <a:bodyPr/>
      <a:lstStyle/>
      <a:p>
        <a:r>
          <a:rPr lang="en-US"/>
          <a:t>Can we make the top paragraph the script for this slide?</a:t>
        </a:r>
      </a:p>
    </p188:txBody>
  </p188:cm>
  <p188:cm id="{38480592-7102-C946-9A37-75A0B7CE45D9}" authorId="{CE0242EC-876B-8D86-1615-4DD5C4E0B4D3}" created="2025-04-30T23:10:28.349">
    <pc:sldMkLst xmlns:pc="http://schemas.microsoft.com/office/powerpoint/2013/main/command">
      <pc:docMk/>
      <pc:sldMk cId="1356960869" sldId="260"/>
    </pc:sldMkLst>
    <p188:replyLst>
      <p188:reply id="{15E253DB-1DB4-4A4C-87AE-DCF9F2C83B51}" authorId="{BB28A59E-DF12-0280-79C6-061E59BF4129}" created="2025-05-01T17:15:12.525">
        <p188:txBody>
          <a:bodyPr/>
          <a:lstStyle/>
          <a:p>
            <a:r>
              <a:rPr lang="en-US"/>
              <a:t>I double checked the data set i sent, both the timestamped variable and the date variable I engineered are within the expected date range. Not entirely sure what those mean.</a:t>
            </a:r>
          </a:p>
        </p188:txBody>
      </p188:reply>
    </p188:replyLst>
    <p188:txBody>
      <a:bodyPr/>
      <a:lstStyle/>
      <a:p>
        <a:r>
          <a:rPr lang="en-US"/>
          <a:t>Any update on the significance of the date in the lower right?</a:t>
        </a:r>
      </a:p>
    </p188:txBody>
  </p188:cm>
</p188:cmLst>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5-05-02T19:38:59.483"/>
    </inkml:context>
    <inkml:brush xml:id="br0">
      <inkml:brushProperty name="width" value="0.05292" units="cm"/>
      <inkml:brushProperty name="height" value="0.05292" units="cm"/>
      <inkml:brushProperty name="color" value="#0070C0"/>
    </inkml:brush>
    <inkml:brush xml:id="br1">
      <inkml:brushProperty name="width" value="0.055" units="cm"/>
      <inkml:brushProperty name="height" value="0.055" units="cm"/>
    </inkml:brush>
    <inkml:context xml:id="ctx1">
      <inkml:inkSource xml:id="inkSrc11">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1" timeString="2025-05-02T19:38:59.483"/>
    </inkml:context>
  </inkml:definitions>
  <iact:action type="add" startTime="31598">
    <iact:property name="dataType"/>
    <iact:actionData xml:id="d0">
      <inkml:trace xmlns:inkml="http://www.w3.org/2003/InkML" xml:id="stk0" contextRef="#ctx0" brushRef="#br0">32855 16786 215 0,'0'0'252'3,"-13"0"14"-3,-2 0-12 0,2 0-17 0,0-6-22 0,-2-2-18 0,-11 1-16 15,13-2-7-15,-3-4-2 0,3-3 5 15,-15 0 20-15,15 1 27 0,0-1 30 1,-2 8 29 13,2 1 27-14,0-1 0 0,0-8-21 15,13 16-34-15,-15-6-42 0,15 6-53 0,0-9-55 18,0 9-33-18,15-7-25 0,-2 7-18 0,13-7-9 18,2 7-10-18,0-9-4 0,14 2-8 0,12-9-4 14,-13 3-6-14,13-6-1 0,13-3-3 16,-11 8-2-15,-2-8 4-1,0-2 2 0,1 0 6 11,-1-5 0-11,-13 5 5 0,0 1 5 16,0 7 5-16,-13 3 0 0,-2-3-3 0,2 0 7 19,-15 7 10-19,2 2 12 0,-2 7 12 0,-13 0 12 12,0 0 16-12,13 16 3 0,-13-9 4 17,0 18-3-17,-13-4-10 0,13 10-4 0,0 7-1 18,0 1-3-18,0-2-8 0,0 8-5 0,13 3-6 13,-13 7-4-13,13-10-7 0,-13 2-5 17,15-4-8-17,-15 4-5 0,13 0-2 0,-13-17-6 16,13 1-9-16,-13 1-11 1,16-10-27-1,-16-8-54 13,0-5-102-13,0-2-153 0,0-7-222 17,-16-7-227-17,3 7-101 0,0-9-14 0,-15 2 67 13,2 7 136-12,-2-7 213-1</inkml:trace>
    </iact:actionData>
  </iact:action>
  <iact:action type="add" startTime="32031">
    <iact:property name="dataType"/>
    <iact:actionData xml:id="d1">
      <inkml:trace xmlns:inkml="http://www.w3.org/2003/InkML" xml:id="stk1" contextRef="#ctx0" brushRef="#br0">33264 16949 119 0,'0'-8'442'0,"0"-7"76"0,13 7 68 0,-13 0 37 0,0 0-59 0,0 2-78 6,0 6-61 10,0-8-44-16,0 16-44 0,15-8-54 0,-15 6-84 15,13 10-57-15,-13-1-39 0,13 7-29 16,2 2-20-16,-2-1-17 0,0 6-12 0,0-3-12 18,2 3-9-18,-2-6 0 0,15 2-5 0,-2-3 4 13,2-7 5-13,-15 0-3 0,28-7 0 16,-12-8-1-16,-3-8 3 0,2 1-5 0,-2-16 1 19,15 1 14-19,-13-3 8 0,0-5 11 0,-15-8 8 12,13 6 4-12,-11 2 1 0,-2 0-9 17,0-1-7-17,2 9-12 0,-15-2-14 0,0 8-18 16,0 9-58-16,0 7-127 0,-15 0-210 0,15 0-254 15,-13 16-174-15,13-9-79 0,0 9 1 16,0 6 102-16,-13 1 195 0</inkml:trace>
    </iact:actionData>
  </iact:action>
  <iact:action type="add" startTime="39348">
    <iact:property name="dataType"/>
    <iact:actionData xml:id="d2">
      <inkml:trace xmlns:inkml="http://www.w3.org/2003/InkML" xml:id="stk2" contextRef="#ctx0" brushRef="#br0">16109 7886 85 0,'-13'0'248'0,"-2"-9"35"0,15 9 7 0,-13 0-17 0,0 0 14 0,-2 0 26 2,2 0 18 13,0 0 30-15,13 0 20 0,-15 0 15 17,15 0-18-17,-13 0-31 0,13 0-51 0,-13 0-52 14,13 0-68-14,0 0-60 0,13 0-38 17,-13-14-30-16,28 5-9-1,-2-14-15 0,2 1 9 15,13-17-4-15,13-7-9 0,16 0 2 0,-3-15 0 15,15-9 4-15,13-6-4 0,0-1-3 16,1 0 2-16,14 1-8 0,-15-2 7 0,0 11-4 14,1 5-7-14,-14 8 3 0,0 9 4 15,-15-2 6-15,-13 8-11 0,3 1-6 0,-3 17-2 16,-28-3 7-16,15 1 7 0,-13 7 5 0,-2 3 10 15,2-3 18-15,-15 7 9 0,2 0 9 16,-2 9 6-16,0-6 4 0,-13-2 4 0,0 8-3 17,15 0-5-17,-15-8-14 0,0 8-18 0,0 0-16 16,0 0-4-16,0-7-12 0,0 7 2 0,0 0-4 15,0 0-6-15,0 0-5 0,0 0-38 15,0 0-44-15,0-8-79 0,0 8-147 0,-15 0-207 18,15 0-240-18,-13 0-126 0,0 0-36 0,-15 8 31 12,15-8 123-12,-15 0 202 0</inkml:trace>
    </iact:actionData>
  </iact:action>
  <iact:action type="add" startTime="40151">
    <iact:property name="dataType"/>
    <iact:actionData xml:id="d3">
      <inkml:trace xmlns:inkml="http://www.w3.org/2003/InkML" xml:id="stk3" contextRef="#ctx0" brushRef="#br0">17622 6421 238 0,'-13'0'293'0,"13"7"13"0,-13 1-33 0,13-8-80 0,0 6-54 1,0-6-31 10,0 0-20-11,0 10-11 16,0-10-1-16,13 0-17 0,0 0-20 0,-13-10-17 15,28 10 8-15,-15-6-6 0,2 6-12 18,11-8-5-18,2 8 5 0,-2-7 1 0,-11 7-12 0,11 0 7 12,3 0-8-12,-3 0 3 19,-11 0-6-19,11 7-9 0,-11-7 1 0,-2 8 0 0,0 8 8 12,2-7-7-12,-15 4 16 0,0 10 11 18,0 0-9-18,0 2 3 0,-15 4-1 0,2 3 1 16,0-11-18-16,13 10 5 0,-15 0 4 0,2-6-4 14,0 4-21-14,13-6-34 0,-15 1-37 16,15-3-75-16,0 2-70 0,0 2-79 0,15-10-23 14,-2-8 13-14,0 0 32 0</inkml:trace>
    </iact:actionData>
  </iact:action>
  <iact:action type="remove" startTime="48505">
    <iact:property name="style" value="instant"/>
    <iact:actionData xml:id="d4" ref="#d3"/>
  </iact:action>
  <iact:action type="remove" startTime="48508">
    <iact:property name="style" value="instant"/>
    <iact:actionData xml:id="d5" ref="#d2"/>
  </iact:action>
  <iact:action type="add" startTime="48427">
    <iact:property name="dataType" value="strokeEraser"/>
    <iact:actionData xml:id="d6">
      <inkml:trace xmlns:inkml="http://www.w3.org/2003/InkML" xml:id="stk4" contextRef="#ctx0" brushRef="#br1">36657 21661 231 0,'-28'45'267'0,"0"-6"17"0,2-7-55 0,-2-1-61 0,15-10-41 0,0 3-19 0,-3-8-10 15,3 0-1-15,0-10-2 0,13 1-8 0,-15 0-11 17,15-7-21-17,0 9-8 0,0-9-14 0,0 7 4 14,0-7-1-14,0 6 7 0,-13 13 14 16,0-13 7-16,-2 17 0 0,-26 16-16 0,-13-1-6 18,-13 25-13-18,-15 5-3 0,-14 15-13 2,-27 19 13 5,0 18 31-7,-27 11 35 5,-27 15 37-3,15 8 39 11,-16 6 57-13,14 3 52 0,-1-19 19 15,29-6-12-15,15-14-23 0,10-25-28 15,16-15-53-15,28-24-60 0,26-13-49 0,0-7-23 17,41-27-22-17,0-13-19 0,26-13-2 0,30-19-7 16,11-13 4-16,28-25 2 0,16-14-1 0,25-15-1 15,13-9-7-15,1-14-2 0,27-2-6 16,1-5 2-16,-14-2 2 0,14 0 5 0,-1 8 1 15,0 9-8-15,-14 6 5 0,1 8-14 16,-27 10-1-16,-1 13-3 0,-28 14 9 0,-13 9 12 16,-25 15-5-16,-16 19 10 0,-26 2 12 0,-15 18-7 15,-26 9-8-15,-2 7 8 0,-27 21 2 0,-25 3 6 15,-2 12-4-15,-11 9 1 0,-15 8 15 17,-15 1-10-17,1 14-1 0,-14 0-27 0,0 8-68 15,-14 8-98-15,16-8-160 0,-15 7-168 0,-1-7-186 16,14 8-80-16,0 0 11 0,15-2 73 16,-3 5 136-16</inkml:trace>
    </iact:actionData>
  </iact:action>
  <iact:action type="add" startTime="72283">
    <iact:property name="dataType"/>
    <iact:actionData xml:id="d7">
      <inkml:trace xmlns:inkml="http://www.w3.org/2003/InkML" xml:id="stk5" contextRef="#ctx0" brushRef="#br0">16027 6935 334 0,'-13'-31'447'0,"-2"15"44"0,-11-5 62 0,-2 13-51 3,-13-2-59 17,0 10-25-20,-13 10-13 0,-1-2-6 0,-12 13-34 11,-2 2-58-11,2 7-77 0,-2 17-74 18,2-1-51-18,-3 6-39 0,16 19-27 0,0-2-14 16,13 15-9-16,0 0-9 0,13 17-1 0,15-2-2 16,13 16 2-16,13-8 1 0,28 0 2 0,-13 0 9 14,26-7-2-14,0 1 3 0,16-18-1 19,10-5 0-19,2-25 5 0,13-8 3 0,0-6 6 11,3-23 12-10,10-16 9-1,-13-16 13 15,15-14 8-15,-14-16 11 0,-1-15 5 0,-13-7 1 18,-2-9-4-18,-11-9-14 0,-14-13-15 0,-27-9-18 13,-2 1-15-13,-26-16-10 0,-13 0-8 19,-15 1-6-19,-14 1-3 0,-12-11 2 0,0 17 0 0,-28 0-5 14,0 23 2-14,-13 8 2 0,-1 14-8 16,1 18-13-16,-13 12-13 0,13 19-33 0,-3 5-57 15,3 7-102-15,28 18-157 0,13-3-194 16,-2 18-232-16,30 5-97 0,13 5-14 0,13 8 68 18,13 6 146-18,13 7 192 0</inkml:trace>
    </iact:actionData>
  </iact:action>
  <iact:action type="add" startTime="75942">
    <iact:property name="dataType"/>
    <iact:actionData xml:id="d8">
      <inkml:trace xmlns:inkml="http://www.w3.org/2003/InkML" xml:id="stk6" contextRef="#ctx0" brushRef="#br0">16696 7495 98 0,'0'7'364'1,"0"-7"29"-1,-13 0 25 0,13 0-38 0,13-7-123 0,-13 7-102 21,26-16-44-21,2 8-10 0,0-15 3 0,26-1 16 0,0-6 0 11,15 0 7-11,12-2-18 0,1-13-19 14,13 7-26-14,0-1-36 0,-13 2-17 16,1-2-17-16,-1 9 4 0,-15 6-12 0,-11 1-12 19,-17 7-2-19,2 3-22 0,-26 3-48 0,-2 10-75 12,0-6-72-12,-26 12-70 0,0 4-84 17,-2-4-47-17,2 1 13 0,0-7 49 0,-2 9 69 33</inkml:trace>
    </iact:actionData>
  </iact:action>
  <iact:action type="add" startTime="76442">
    <iact:property name="dataType"/>
    <iact:actionData xml:id="d9">
      <inkml:trace xmlns:inkml="http://www.w3.org/2003/InkML" xml:id="stk7" contextRef="#ctx0" brushRef="#br0">18224 6513 227 0,'0'-16'320'1,"0"9"20"-1,0-2-16 0,0 9-99 0,0-7-79 18,0 1-37-18,0 6-23 0,0 6 0 0,0 1 0 14,0 9 0-14,13 0-6 0,-13 16-11 0,13-3-13 14,-13 9-16-14,15 1-15 0,-2 8-2 16,0 5-7-16,-13 2-14 0,13 1 2 0,2-3-11 18,-2 1-19-18,-13-5-47 0,13 4-43 0,2-5-65 14,-15-9-86-14,0 1-88 1,13-9-27 15,-13-15 14-16,0 1 37 0</inkml:trace>
    </iact:actionData>
  </iact:action>
  <iact:action type="add" startTime="76645">
    <iact:property name="dataType"/>
    <iact:actionData xml:id="d10">
      <inkml:trace xmlns:inkml="http://www.w3.org/2003/InkML" xml:id="stk8" contextRef="#ctx0" brushRef="#br0">18195 6827 90 0,'-13'-7'258'1,"13"7"17"14,0-9 4-15,0 2-100 0,0 7-80 0,13-7-44 18,0 7-22-18,3-7-14 0,10 7-11 0,2-8-10 19,-2 8-22-19,15 0-25 0,-13-7-38 0,13 7-36 11,-15-9-17-11,15-7-13 0,-13 9-5 17,0-9 14-17,-15 3 37 0,13-3 33 0,-11-2 21 13,-15 4 28-13,13-9 29 0,-13 7 23 16,0-5 22-16,0-4 16 0,0 11 25 0,0-8 16 18,-13 12 16-18,13-5 14 0,-15 0-11 0,15 7-3 14,0 1-7-14,0 7-3 0,0-9-3 16,0 18-7-16,0-9 7 0,0 7 4 0,0 9 2 14,15 0-15-14,-15 6-16 1,13 1-12 14,0 15-13-15,-13-7-13 0,16 15-16 0,-3-8-10 18,0 10-14-18,2-3-39 0,-15-6-69 0,13 6-88 19,0-8-111-19,-13 2-66 0,13-7-26 0,-13-3 12 12,15-6 54-12</inkml:trace>
    </iact:actionData>
  </iact:action>
  <iact:action type="add" startTime="76974">
    <iact:property name="dataType"/>
    <iact:actionData xml:id="d11">
      <inkml:trace xmlns:inkml="http://www.w3.org/2003/InkML" xml:id="stk9" contextRef="#ctx0" brushRef="#br0">19083 6520 175 0,'13'-23'352'0,"-26"0"31"15,13 1 14-15,0 6-87 0,-15-7-118 0,2 7-76 19,0 9-39-19,13 1-21 0,-29-2-6 0,17-2 4 15,-4 10-8-15,3 0-4 0,0 0-15 0,0 10-6 14,-2-2-9-14,2 5-6 0,13-5-1 17,-13 8-9-17,13-1 3 0,-15 1-1 0,15 6 3 14,0-6-5-14,0 7-3 0,0-1 9 16,15 1-5-16,-2 9-1 0,0-10-5 0,2 9 7 14,-15-8-2-14,26 9-5 0,-13-10 8 22,3 1-7-22,-4 0-1 0,1-7 4 0,3-1-5 0,10-1 4 11,-11 2 3-11,-15-9-3 0,13 2 7 15,0-3-5-15,-13 4 14 0,0-2-1 15,0 6-4-14,-13-7 1-1,0 9-6 0,-2-9-9 17,2 9-34-17,-16-2-45 0,4 2-44 0,-4 0-55 18,3-1-54-18,-2-7-70 0,0-1-33 0,15-7 12 13,0 0 32-13,-2-7 51 0</inkml:trace>
    </iact:actionData>
  </iact:action>
  <iact:action type="add" startTime="77287">
    <iact:property name="dataType"/>
    <iact:actionData xml:id="d12">
      <inkml:trace xmlns:inkml="http://www.w3.org/2003/InkML" xml:id="stk10" contextRef="#ctx0" brushRef="#br0">19381 6428 70 0,'29'-31'268'0,"-17"10"18"0,1-5 12 19,-13 13-70-19,0-3-73 0,-13 8-25 0,1 8 0 11,-1 0 13-11,-16 8 1 0,-12 8-13 19,13 7-13-19,2 1-29 0,-2-3-32 0,2 16-29 12,-2-5-21-12,15-1-14 0,-2 9-28 16,2-11-17-16,13-6-18 0,13 7-29 0,2-6-12 18,-2-1 3-18,15-8 16 0,-2-6 8 0,15 7 18 15,0-10 20-15,-13 1 21 1,27 1 10-1,-14 7 0 13,0 1 15-13,-15-7-1 0,15 6 13 16,-13-1 8-16,-15 2 7 0,0-2 21 0,-13 11 15 19,0-3 36-19,0 1 17 0,-13 0 6 0,-15 1 6 15,2-2-6-15,13-7-4 0,-15 0-24 14,0-6-28-14,2-3-33 0,-3-6-65 0,17-15-102 14,12 0-136-14,-13-9-117 0,26 1-54 16,-13-14-14-16,12 0 35 0,1-10 77 0</inkml:trace>
    </iact:actionData>
  </iact:action>
  <iact:action type="remove" startTime="83927">
    <iact:property name="style" value="instant"/>
    <iact:actionData xml:id="d13" ref="#d7"/>
  </iact:action>
  <iact:action type="remove" startTime="83989">
    <iact:property name="style" value="instant"/>
    <iact:actionData xml:id="d14" ref="#d9"/>
  </iact:action>
  <iact:action type="remove" startTime="83989">
    <iact:property name="style" value="instant"/>
    <iact:actionData xml:id="d15" ref="#d10"/>
  </iact:action>
  <iact:action type="remove" startTime="83989">
    <iact:property name="style" value="instant"/>
    <iact:actionData xml:id="d16" ref="#d11"/>
  </iact:action>
  <iact:action type="remove" startTime="83990">
    <iact:property name="style" value="instant"/>
    <iact:actionData xml:id="d17" ref="#d12"/>
  </iact:action>
  <iact:action type="add" startTime="83849">
    <iact:property name="dataType" value="strokeEraser"/>
    <iact:actionData xml:id="d18">
      <inkml:trace xmlns:inkml="http://www.w3.org/2003/InkML" xml:id="stk11" contextRef="#ctx1" brushRef="#br1">33534 22631 0,'0'0'15,"-554"185"0,444-148 2,294-37 13,518-37-26,-222-37 1,-148 0 17,1072-221-21,221-1 33,406-184-30,-1846 443 20,-333 111 23,-960 406-46,923-443-1,-812 332 30,-148 37-29,-295 74 30,923-258-31,406-148 31,333-74 16,332-111-47,-74-111 32,111-36-32,-480 184 30</inkml:trace>
    </iact:actionData>
  </iact:action>
  <iact:action type="remove" startTime="84676">
    <iact:property name="style" value="instant"/>
    <iact:actionData xml:id="d19" ref="#d8"/>
  </iact:action>
  <iact:action type="add" startTime="84504">
    <iact:property name="dataType" value="strokeEraser"/>
    <iact:actionData xml:id="d20">
      <inkml:trace xmlns:inkml="http://www.w3.org/2003/InkML" xml:id="stk12" contextRef="#ctx1" brushRef="#br1">35861 22557 0,'-37'74'16,"74"-148"-16,-185 259 1,1-148 30,-1 37-30,74-37 29,37-37-15,148 258 65,147 148-77,1-148 25,-222-221-28,0-110 49,37-223-48,-74 185 26,37-110-12,-222-185 1,74 184-16</inkml:trace>
    </iact:actionData>
  </iact:action>
  <iact:action type="add" startTime="84895">
    <iact:property name="dataType" value="strokeEraser"/>
    <iact:actionData xml:id="d21">
      <inkml:trace xmlns:inkml="http://www.w3.org/2003/InkML" xml:id="stk13" contextRef="#ctx1" brushRef="#br1">35713 22483 0,'0'111'1,"0"-222"14,0 518-15,0-75 31,0 74-31</inkml:trace>
    </iact:actionData>
  </iact:action>
  <iact:action type="add" startTime="91037">
    <iact:property name="dataType"/>
    <iact:actionData xml:id="d22">
      <inkml:trace xmlns:inkml="http://www.w3.org/2003/InkML" xml:id="stk14" contextRef="#ctx0" brushRef="#br0">16804 8346 41 0,'28'-22'256'1,"13"-3"14"-1,13-5 17 0,0-2-77 0,1-5-64 0,14-2-26 0,13-15-1 17,0-1 26-17,13-3 16 0,-14-5 6 0,16 2-16 12,-17 7-12-12,2-5-34 0,-13 11-39 19,-14 1-32-19,-1 18-8 0,-13-3-17 0,0 10-18 17,-15 6-17-17,-11 0-23 0,-2 9-37 0,-13 0-57 12,0 7-67-12,-13-9-64 0,13 2-75 16,-15 7-28-16,2 0 12 0,13-6 41 0</inkml:trace>
    </iact:actionData>
  </iact:action>
  <iact:action type="add" startTime="93824">
    <iact:property name="dataType"/>
    <iact:actionData xml:id="d23">
      <inkml:trace xmlns:inkml="http://www.w3.org/2003/InkML" xml:id="stk15" contextRef="#ctx0" brushRef="#br0">20786 14663 98 0,'15'-7'298'0,"-15"7"31"0,13-8 15 0,-13 8-78 0,13 0-52 12,15-8-31-12,-2 2-8 0,2-10 4 14,0 8 9-14,11-8-7 0,18 1-22 15,-16 0-30-15,26-7-40 0,-13-10-37 0,15 9-22 19,-2-9-12-19,2 10-17 0,-1-8-1 0,-12 8-4 11,-2-2 4-11,0 1 1 0,-13 7-6 18,-15 2 1-18,15-1-1 0,-13 6 4 0,-15 2 5 19,2-2 7-19,-2 2 27 0,-13 7 14 0,0-7 15 11,0 7 17-11,0 0 1 0,0 0 1 18,0 0-26-18,0 0-14 0,0 0-18 0,0 0-32 16,0 0-55-16,0 0-75 0,13 0-90 0,-13-9-98 14,13 9-120-14,3-7-83 0,-3 7-7 16,0-6 40-16,2-4 76 0,-2 10 92 0</inkml:trace>
    </iact:actionData>
  </iact:action>
  <iact:action type="add" startTime="96250">
    <iact:property name="dataType"/>
    <iact:actionData xml:id="d24">
      <inkml:trace xmlns:inkml="http://www.w3.org/2003/InkML" xml:id="stk16" contextRef="#ctx0" brushRef="#br0">18345 7348 37 0,'28'-22'85'0,"0"-1"-28"0,-2 0-23 0,-13-2-18 0,2 11-4 0,-2-1 6 5,-13-1-1 10,0 16-7-15,0-7-2 0,-13 7 7 19,-2 7-5-19,-11 9-3 0,13-1-3 0,-15 9 13 0,15 5-4 14,-15-6 2-14,15 2 2 0,-2 4-10 16,2-6-3-16,0 7-4 0,13-6-2 0,0-9-1 14,0 1-2-14,0 0 8 0,0 0 0 18,13-10 3-18,-13 1 2 0,0 2 4 0,13-2-3 16,-13 0-2-16,0-7 1 0,0 9-5 0,0-9-8 14,0 7-8-14,0-7-8 0,0 0-2 16,-13 0-4-16,13-7-1 0,-13-2-5 0,13 2 6 14,-13 0 12-14,13-9 1 0,-15 10 13 18,2-10-2-18,0 0 8 0,13-7 7 0,-16 7 2 13,16 0 14-13,-13 2 6 0,0-2 9 18,13 9 7-18,-15-9 5 0,2 9-2 0,0 1-11 15,0 6-5-15,13-10-12 0,-15 10-3 0,15-6-5 15,-13 6 3-15,13 0 3 0,-13 0-2 17,13-10 2-17,0 20 2 0,0-10-11 0,13 0-13 16,-13 0 1-16,0 0-1 0,13 0 4 0,2 0 1 14,-2 0 4-14,0 0 9 0,0 0-6 16,15 0 1-16,1 0-1 0,-3 0-8 0,-11 0 4 14,11 0-2-14,2 6-1 0,-15-6 1 17,15 10 0-17,-28-4 8 0,13 1 1 0,0 9 2 14,2 0 11-14,-15-1 8 0,13 15 6 18,-13-7 3-18,0 8 3 0,0 0 0 0,0 5-10 16,0-4-8-16,0 0-10 0,0-3-7 0,0 2-10 13,13 0-6-13,-13-7 5 0,13-2-6 16,-13 1-27-16,15-7-72 0,-15-9-90 0,13 2-47 19,-13-18-31-19,13 2-9 0</inkml:trace>
    </iact:actionData>
  </iact:action>
  <iact:action type="add" startTime="97204">
    <iact:property name="dataType"/>
    <iact:actionData xml:id="d25">
      <inkml:trace xmlns:inkml="http://www.w3.org/2003/InkML" xml:id="stk17" contextRef="#ctx0" brushRef="#br0">22041 13991 35 0,'-13'6'75'1,"13"1"-4"-1,0 0 0 0,-15-7 2 0,15 0-11 4,0 0-4 14,-13-7 6-18,13 0 13 0,0 7 24 0,0-6 35 12,0-3 37-12,0 2 37 0,0-2 33 18,-13 9 27-18,13-10 21 0,0 10 15 0,-15-6 2 14,15 6-6-14,0 0 12 0,-13 0-9 16,13 0-24-16,0 0-36 0,0 0-44 0,0 0-37 18,0 0-56-18,0 0-47 0,13 6-26 0,2-6-16 12,-2 0-9-12,0-6-12 0,15 6-12 19,0 0-5-19,-2-7-14 0,2-1-10 0,13-7-11 15,-15 6 0-15,15-4 5 0,-12-5-5 0,-3 4 13 15,2 6-2-15,0 1 17 0,-15-1 6 15,0 0 2-15,2 0 12 0,-15 16 6 0,0 0 7 14,0 0 13-14,0 7 15 0,-15 9 20 19,15 6 12-19,-13 0 9 0,0 2 6 0,-2 6-11 15,2 1-19-15,0-2-11 0,13 2-13 0,-15-9-7 15,15 8-9-15,0-13-4 0,0-3 6 15,0-8-18-15,0 2-26 0,0-7-77 0,0-9-109 14,15-9-139-14,-15-7-165 0,0 2-154 16,0-8-65-16,0-3 27 0,0-5 85 0,13-2 128 36</inkml:trace>
    </iact:actionData>
  </iact:action>
  <iact:action type="add" startTime="101719">
    <iact:property name="dataType"/>
    <iact:actionData xml:id="d26">
      <inkml:trace xmlns:inkml="http://www.w3.org/2003/InkML" xml:id="stk18" contextRef="#ctx0" brushRef="#br0">20132 15147 34 0,'0'0'75'0,"0"7"-17"0,0-7-11 0,13 0 5 0,-13 8 12 5,13-8 2 10,-13 0 2-15,15 0-4 0,-15 0-4 0,13 0-4 19,-13 0-9-19,13-8 3 0,-13 8 5 0,0 0 17 15,0 0 16-15,0 0 7 0,0 0 9 0,0-7 1 14,-13-1 7-14,13 0-5 0,0 0-3 20,-13 2 8-20,13-10 7 0,-15 8 16 1,2-8 15 8,0 2 9-9,0 5 5 0,-15-4-8 18,15 3-17-18,-2 4-28 0,-11-3-33 0,-2 2-22 16,0 7-22-16,2 7-15 0,-15 2-9 0,0 7-1 13,12-3 1-13,-9 3 3 0,-19 15 2 17,16-1 6-17,-13 15 5 1,13 2 9-1,-13 8 10 14,13 6 17-14,-13 7 23 0,25 9 27 16,-9-1 25-16,22 9 8 0,3 5 5 0,13 3-1 16,13-1-18-16,3-5-22 0,22-4-22 0,19-13-15 17,-3-2-16-17,13-7-18 0,2-13-2 0,13-19-18 16,-2 2-4-16,3-25-1 0,12-6-7 0,-13-21-5 13,0-11-1-13,1-13 14 0,-1-16 12 17,-15-16 16-17,-13 0 14 0,2-16 9 0,-17-5-2 15,-11-2-11-15,-15-9-13 0,-13-5-19 16,-26-9-9-16,-2 9-4 0,-26-9-1 0,0 0 8 14,-28 16 8-14,0 7 10 0,-14 8 12 0,1 22 10 15,-15 17 17-15,2 22 8 0,-1 15 5 17,-1 16 4-17,15 10-8 0,13 12-13 0,2 9-16 18,23 6-25-18,3 8-46 0,28 3-77 0,11-1-120 15,30-2-191-15,11 10-220 0,28-10-182 0,16 9-69 14,12-9 10-14,-2 9 85 0,17-9 176 32,-2 0 209-32</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5-05-02T20:03:15.373"/>
    </inkml:context>
    <inkml:brush xml:id="br0">
      <inkml:brushProperty name="width" value="0.05292" units="cm"/>
      <inkml:brushProperty name="height" value="0.05292" units="cm"/>
      <inkml:brushProperty name="color" value="#FF0000"/>
    </inkml:brush>
  </inkml:definitions>
  <iact:action type="add" startTime="43504">
    <iact:property name="dataType"/>
    <iact:actionData xml:id="d0">
      <inkml:trace xmlns:inkml="http://www.w3.org/2003/InkML" xml:id="stk0" contextRef="#ctx0" brushRef="#br0">18674 9741 301 0,'0'-8'371'1,"0"8"30"-1,-15 8-7 0,15-8-78 0,0 0-69 0,0 8-39 0,0-8-30 17,0 6-13-17,15-6-19 0,-15 9-23 0,13-9-40 18,0 9-31-18,15-9-20 0,-2 0-13 0,2 0-3 12,0 0-8-12,26-9-1 0,-13-6-6 18,0-1 6-18,14 1-3 0,12-7-6 0,-11-9-4 12,11-8-1-12,2 1 9 0,-2-7-1 18,3-2-8-18,-16 1 1 0,13-1 4 0,-13 2 8 16,-13-1-13-16,15 6-5 0,-30 3 14 0,15-1 19 14,-13 7 27-14,-15 8 33 0,16 1 48 16,-16-3 53-16,-13 2 37 0,12 10 13 0,1-3 4 14,-13 6-20-14,0-4-43 0,16 6-47 18,-16 1-33-18,0 7-24 0,0-8-35 0,0 0-6 16,0 8-7-16,0-7-6 0,0 7-7 0,13 0-5 15,-13 0 1-15,0-9-11 0,0 9-1 15,0-6 0-15,13 6 9 0,-13 0 3 0,0 0 3 14,0 0 2-14,0 0-5 0,0 0 6 20,0 0-14-20,0 0-4 0,0 0 0 0,-13 0 4 0,13 0 12 14,0 0 0-14,0 0-3 0,0 6 2 16,0-6-5-16,-13 0-1 0,13 9-13 0,0-9-4 14,0 0 3-14,0 0-4 0,0 0 5 18,0 0 8-18,0 0 13 1,0 0-8-1,0 0 5 11,0 0 0-11,0 0-8 0,0 0-7 18,0 0-5-18,0 7 10 0,0-7 1 0,0 0 0 16,0 8 0-16,0 0 12 0,-16-1-10 0,16 1-9 15,0 0-17-15,-13-8-8 0,13 6-28 15,0 4-52-15,-12-10-43 0,12 0-59 0,0 6-49 18,0-6-57-18,-13 0-48 0,13 0-38 0,0 10-28 12,-16-10-37-12,16 6-26 0,-13-6 20 15,0 7 54-15,13 2 69 0</inkml:trace>
    </iact:actionData>
  </iact:action>
  <iact:action type="add" startTime="45848">
    <iact:property name="dataType"/>
    <iact:actionData xml:id="d1">
      <inkml:trace xmlns:inkml="http://www.w3.org/2003/InkML" xml:id="stk1" contextRef="#ctx0" brushRef="#br0">32610 16142 432 0,'13'-14'561'0,"-13"-1"77"0,0-1 70 0,0 9-45 0,0-8-107 0,0 5-102 18,0 4-66-18,0 6-50 0,0-7-50 0,0-2-58 17,0 9-61-17,0 9-40 0,0-2-34 0,13-1-25 13,-13 12-10-13,0-4-15 0,0 9-9 16,0-1-7-16,0 10-9 0,0-1-6 0,0-2-5 15,13 3-4-15,-13-2-11 0,0 1-24 15,15 8-35-15,-15-8-57 0,0-1-91 0,0 1-129 15,0-8-159-15,0-1-154 0,13 1-142 20,-13-7-38-20,0-10 40 0,0 13 105 0,-13-12 154 0</inkml:trace>
    </iact:actionData>
  </iact:action>
  <iact:action type="add" startTime="46068">
    <iact:property name="dataType"/>
    <iact:actionData xml:id="d2">
      <inkml:trace xmlns:inkml="http://www.w3.org/2003/InkML" xml:id="stk2" contextRef="#ctx0" brushRef="#br0">32500 16442 27 0,'13'-7'332'0,"-13"-1"48"18,0 0 43-18,15 2 1 0,-15 6-49 0,0-10-39 12,13 10-20-12,0-6 4 0,-13 12-1 19,15-6-17-19,-2 10-38 0,-13 4-40 0,13-6-45 15,2 7-44-15,-2 7-30 0,0-4-32 0,0 4-21 15,2 1-19-15,-2 0-11 0,15-1-8 15,-15 1-10-15,16 0-6 0,-16-8 3 0,13 1 4 14,-11-8 3-14,11-1 4 0,2-7 2 16,-15 0 7-16,15-7-6 0,-2-7-2 0,2-2 0 18,-15-7-13-18,15-1-41 0,-15 3-79 0,2-4-131 19,-2 2-164-19,0 0-195 0,-13 8-113 0,-13 0-25 16,13 7 41-16,0 8 111 0,-13 8 154 0</inkml:trace>
    </iact:actionData>
  </iact:action>
  <iact:action type="add" startTime="50129">
    <iact:property name="dataType"/>
    <iact:actionData xml:id="d3">
      <inkml:trace xmlns:inkml="http://www.w3.org/2003/InkML" xml:id="stk3" contextRef="#ctx0" brushRef="#br0">14759 6405 31 0,'-13'-15'245'0,"-15"1"24"0,2-2 10 0,-15 6-53 0,0 10-72 2,0 0-34 18,-1 10-19-20,-12-4-12 0,0 18-3 0,13-1-16 11,-15 6-18-11,2 3-2 0,-13 14-1 15,26 8-9-15,-14 9-11 0,-1-2-9 0,15 16 2 16,2 7-2-16,11 8-8 0,0 7 3 17,15-8-3-17,13 1-1 0,28 1-6 0,-2-9-10 13,15-15 3-13,28-8-3 0,-15-22 8 17,29-1 8-17,-1-22 24 0,-2-9 35 0,2-14 44 16,0-17 44-16,1-6 46 0,-16-16 20 0,2-8 10 15,-2-7 4-15,-13-15 20 0,-26-1-2 15,0 0-25-15,-15-15-8 0,-13-1-22 0,0 1-34 18,-28 1-62-18,2-2-37 0,-15 3-31 0,-13 11-22 12,-2 11-4-12,-11 14-5 0,-3 8 2 18,16 16-13-18,-13 7-49 0,13 7-125 0,-2 16-203 16,15 16-237-16,-13-3-130 0,28 13-56 0,-2 3 17 14,15 8 108-14,13 11 188 0</inkml:trace>
    </iact:actionData>
  </iact:action>
  <iact:action type="add" startTime="51392">
    <iact:property name="dataType"/>
    <iact:actionData xml:id="d4">
      <inkml:trace xmlns:inkml="http://www.w3.org/2003/InkML" xml:id="stk4" contextRef="#ctx0" brushRef="#br0">15073 6859 14 0,'0'-10'169'0,"13"-5"6"0,15 1-7 0,-15-2-1 3,28-13 11 12,-13 4 19-15,13-5 20 0,13-10 13 0,-13-3 23 18,14-4 40-18,-1 2 33 0,-13-3 26 0,13-7 19 19,-13 10-9-19,0-2-40 0,0 10-56 0,0-3-58 11,-15 11-68-11,-11 0-65 0,-2 13-28 18,0 0-20-18,3 0-26 0,-16 9-15 0,13 1-12 15,-13 6-49-15,-13 6-52 0,13-6-58 0,0 7-44 15,0 1-35-15,0 0-12 0,-16 0 28 16,16 0 49-16,0-8 56 0,0 7 49 0,0 2 44 14,0-9 34-14,0 6 16 0,0-6 2 18,0 0 5-18,0 0 19 0,0-6 13 0,0 6 13 16,0 0 23-16,0-9 6 0,0 9 2 0,0-7-14 15,0 7-10-15,0 0-21 0,0-8-24 15,0 8-7-15,0 0 2 0,0 0-8 0,0 0 2 14,16-8 1-14,-16 8 1 0,0 0-4 16,13 0-8-16,-13 0-34 0,13 0-84 0,-13-8-112 14,0 8-158-14,0 0-96 0,0 0-47 19,-13 0 11-19,0-8 63 0</inkml:trace>
    </iact:actionData>
  </iact:action>
  <iact:action type="add" startTime="54940">
    <iact:property name="dataType"/>
    <iact:actionData xml:id="d5">
      <inkml:trace xmlns:inkml="http://www.w3.org/2003/InkML" xml:id="stk5" contextRef="#ctx0" brushRef="#br0">16531 15207 189 0,'-13'-13'397'0,"-15"4"47"0,2 0 65 0,-15 3-10 0,13-2-55 2,-13 16-37 15,0-2-20-16,2 3-12-1,-17 6-44 0,14 8-63 17,3 6-68-17,-2 3-65 0,0 14-50 0,0 8-28 13,0-1-5-13,13 18 4 0,2 6 9 16,-2-3 10-16,28 12 4 0,0 7 5 0,0-1-7 16,13-9-18-16,15 9-11 0,0-15-7 0,-2 1-1 18,28-17-3-18,2-16-5 0,-2 2 1 0,14-25-1 11,14-15 0-11,-13-7-5 0,26-23 12 19,-13-14 19-19,-1-18 21 0,1-6 11 0,-13-8 16 19,-2-8 13-19,-26-7-1 0,0-8-10 0,-28-8-18 11,-13 1-12-11,-13-9-19 0,-28 8-14 16,-13 0-1-16,-15 8 7 0,-11 9 14 0,-2 21 17 15,-14 16 14-15,1 9 6 0,-2 13-10 15,17 17-13-15,-3 14-21 0,1 1-26 0,28 22-52 15,13 1-92-15,0 14-135 0,28 10-255 15,-2-1-372-15,30 6-191 0,11 11-69 0,15-4 25 18,0 4 100-18,13-3 235 0,2 1 362 0</inkml:trace>
    </iact:actionData>
  </iact:action>
  <iact:action type="add" startTime="62711">
    <iact:property name="dataType"/>
    <iact:actionData xml:id="d6">
      <inkml:trace xmlns:inkml="http://www.w3.org/2003/InkML" xml:id="stk6" contextRef="#ctx0" brushRef="#br0">32636 17608 70 0,'0'9'70'3,"0"-9"10"-3,-13 0 9 0,13 6 16 0,-13-6 16 2,13 9 14 6,0-2 10-8,-15-7 10 14,15 7 5-14,-13 1-2 0,13-8-7 16,-13 8-8-16,13-8-10 0,0 7-22 0,0-7-21 19,0 0-18-19,0 0-13 0,0 0-6 0,13 0-4 18,0 0 10-18,15 0 5 0,-2 0 2 0,2 0-1 11,0 0-11-11,14 0-10 0,12 0-9 19,-13-7-9-19,13 7-7 0,0 0-9 0,-13-8 2 11,13 0-2-11,-13 8-5 0,0-7 2 17,-12 7 0-17,-3-7 1 0,-13 7-3 0,2 0-1 18,-15 0-4-18,0 7-3 0,-15 0-3 0,-11-7 0 13,-3 8 1-13,3 0 0 0,-2-1 6 18,0-1 4-18,2 4-4 0,13-10-14 0,-2 0-17 16,2 0-35-16,13 0-44 0,0-10-56 0,0 4-56 14,13 6-54-13,2-7-54-1,-2-9-38 15,0 9 5-15,0 0 33 0,2-2 52 0</inkml:trace>
    </iact:actionData>
  </iact:action>
  <iact:action type="add" startTime="110714">
    <iact:property name="dataType"/>
    <iact:actionData xml:id="d7">
      <inkml:trace xmlns:inkml="http://www.w3.org/2003/InkML" xml:id="stk7" contextRef="#ctx0" brushRef="#br0">3986 15239 111 0,'0'-9'223'3,"0"9"13"-3,0-7-8 0,-13 7-4 0,13 0 2 0,0 0-3 9,0 7 7-9,-15-7 5 13,2 9 21-13,13-9 18 0,-13 7 28 18,0-1 14-18,13 4 3 0,-15-1-17 0,15-2-34 17,0-1-40-17,0 3-54 0,0-9-46 0,0 7-33 12,0-7-18-12,0 0-8 0,15-7-11 17,11 7-2-17,-13-9-2 0,28 3-10 0,-13-10-12 13,14 6-15-13,12 4 1 0,0-10-8 18,0 9-7-18,2-9-1 0,11 9-4 0,-13 1 5 16,16-3-5-16,-16-6 2 0,0 7 0 0,0 8 2 13,2-8 1-13,-15 1 1 0,-15-1 4 16,2 8 13-16,-2-8 26 0,-11 8 20 1,11 0 26 17,-26-8 16-18,0 8 3 0,0 8-6 0,0-8-14 18,-13 0-18-18,13 0-19 0,-13 0-20 0,-2 8-9 12,2-8-1-12,0 0-11 0,13 0-13 18,0 8-4-18,-15-8-1 0,15 0 2 0,0 0-4 12,15 0-2-12,-15 0 5 0,0 0 5 16,0 0-3-16,0-8 1 0,0 8 6 17,0 0 7-17,0 0-1 0,0 0-7 0,0-8-1 1,0 8 2 13,0 0-8-14,0 0-4 0,0-8-2 16,13 8 3-16,-13 0 3 0,0 0-4 0,0 0 5 14,-13 0 4-14,13 0 0 0,0 0 4 16,0 0-6-16,0 0 3 0,13 0-4 0,-13 0-5 14,0 0 1-14,0 0 1 0,0 0 3 16,0 0 1-16,0 0 1 0,0 0-11 0,0 0-39 18,0 0-70-18,-13 0-138 0,13 0-259 0,-15-6-255 15,15 6-125-15,-13 0-33 0,0-9 28 16,13 9 118-16,-13 0 244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99176-C92E-42F4-8015-185EB7E8E9DC}" type="datetimeFigureOut">
              <a:rPr lang="en-US" smtClean="0"/>
              <a:t>5/5/2025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9A1776-B341-4D33-BE01-F276CBD93855}" type="slidenum">
              <a:rPr lang="en-US" smtClean="0"/>
              <a:t>‹#›</a:t>
            </a:fld>
            <a:endParaRPr lang="en-US"/>
          </a:p>
        </p:txBody>
      </p:sp>
    </p:spTree>
    <p:extLst>
      <p:ext uri="{BB962C8B-B14F-4D97-AF65-F5344CB8AC3E}">
        <p14:creationId xmlns:p14="http://schemas.microsoft.com/office/powerpoint/2010/main" val="3887226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everyone, we are Group 2, and we will be presenting on our </a:t>
            </a:r>
            <a:r>
              <a:rPr lang="en-US" err="1"/>
              <a:t>spatio</a:t>
            </a:r>
            <a:r>
              <a:rPr lang="en-US"/>
              <a:t>-temporal analysis of a fictitious crisis surrounding nuclear contamination in the town of St. </a:t>
            </a:r>
            <a:r>
              <a:rPr lang="en-US" err="1"/>
              <a:t>Himark</a:t>
            </a:r>
            <a:r>
              <a:rPr lang="en-US"/>
              <a:t>. This work was based around the VAST 2019 challenge, as we will explain further later.</a:t>
            </a:r>
          </a:p>
        </p:txBody>
      </p:sp>
      <p:sp>
        <p:nvSpPr>
          <p:cNvPr id="4" name="Slide Number Placeholder 3"/>
          <p:cNvSpPr>
            <a:spLocks noGrp="1"/>
          </p:cNvSpPr>
          <p:nvPr>
            <p:ph type="sldNum" sz="quarter" idx="5"/>
          </p:nvPr>
        </p:nvSpPr>
        <p:spPr/>
        <p:txBody>
          <a:bodyPr/>
          <a:lstStyle/>
          <a:p>
            <a:fld id="{9D9A1776-B341-4D33-BE01-F276CBD93855}" type="slidenum">
              <a:rPr lang="en-US" smtClean="0"/>
              <a:t>1</a:t>
            </a:fld>
            <a:endParaRPr lang="en-US"/>
          </a:p>
        </p:txBody>
      </p:sp>
    </p:spTree>
    <p:extLst>
      <p:ext uri="{BB962C8B-B14F-4D97-AF65-F5344CB8AC3E}">
        <p14:creationId xmlns:p14="http://schemas.microsoft.com/office/powerpoint/2010/main" val="171193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7D61A-A552-057E-8E10-BBD279B74E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B14512-C29B-EA64-E7D1-0D1315766B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33C9C3-3EE0-7CDB-2C7C-E6D3C0682FA0}"/>
              </a:ext>
            </a:extLst>
          </p:cNvPr>
          <p:cNvSpPr>
            <a:spLocks noGrp="1"/>
          </p:cNvSpPr>
          <p:nvPr>
            <p:ph type="body" idx="1"/>
          </p:nvPr>
        </p:nvSpPr>
        <p:spPr/>
        <p:txBody>
          <a:bodyPr/>
          <a:lstStyle/>
          <a:p>
            <a:pPr marL="0" indent="0">
              <a:buNone/>
            </a:pPr>
            <a:r>
              <a:rPr lang="en-US" sz="2000" b="1" i="0">
                <a:solidFill>
                  <a:srgbClr val="FF0000"/>
                </a:solidFill>
                <a:effectLst/>
                <a:latin typeface="Lato" panose="020F0502020204030203" pitchFamily="34" charset="0"/>
              </a:rPr>
              <a:t>A correlation heatmap of aggregated data showed that value and longitude were  mildly to moderately correlated</a:t>
            </a:r>
            <a:endParaRPr lang="en-US" sz="1800" b="0" i="0" u="none" strike="noStrike">
              <a:solidFill>
                <a:srgbClr val="000000"/>
              </a:solidFill>
              <a:effectLst/>
              <a:latin typeface="Times New Roman" panose="02020603050405020304" pitchFamily="18" charset="0"/>
            </a:endParaRPr>
          </a:p>
          <a:p>
            <a:endParaRPr lang="en-US"/>
          </a:p>
        </p:txBody>
      </p:sp>
      <p:sp>
        <p:nvSpPr>
          <p:cNvPr id="4" name="Slide Number Placeholder 3">
            <a:extLst>
              <a:ext uri="{FF2B5EF4-FFF2-40B4-BE49-F238E27FC236}">
                <a16:creationId xmlns:a16="http://schemas.microsoft.com/office/drawing/2014/main" id="{126EB0F8-4E45-3E74-7C90-5A458CC2CBC0}"/>
              </a:ext>
            </a:extLst>
          </p:cNvPr>
          <p:cNvSpPr>
            <a:spLocks noGrp="1"/>
          </p:cNvSpPr>
          <p:nvPr>
            <p:ph type="sldNum" sz="quarter" idx="5"/>
          </p:nvPr>
        </p:nvSpPr>
        <p:spPr/>
        <p:txBody>
          <a:bodyPr/>
          <a:lstStyle/>
          <a:p>
            <a:fld id="{9D9A1776-B341-4D33-BE01-F276CBD93855}" type="slidenum">
              <a:rPr lang="en-US" smtClean="0"/>
              <a:t>10</a:t>
            </a:fld>
            <a:endParaRPr lang="en-US"/>
          </a:p>
        </p:txBody>
      </p:sp>
    </p:spTree>
    <p:extLst>
      <p:ext uri="{BB962C8B-B14F-4D97-AF65-F5344CB8AC3E}">
        <p14:creationId xmlns:p14="http://schemas.microsoft.com/office/powerpoint/2010/main" val="1728706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3600"/>
              <a:t>As we began our deeper analysis, we first looked at </a:t>
            </a:r>
            <a:r>
              <a:rPr lang="en-US" sz="3600" b="1"/>
              <a:t>uncertainty</a:t>
            </a:r>
            <a:r>
              <a:rPr lang="en-US" sz="3600"/>
              <a:t> in the data by comparing changes in </a:t>
            </a:r>
            <a:r>
              <a:rPr lang="en-US" sz="3600" b="1"/>
              <a:t>mean</a:t>
            </a:r>
            <a:r>
              <a:rPr lang="en-US" sz="3600"/>
              <a:t> and </a:t>
            </a:r>
            <a:r>
              <a:rPr lang="en-US" sz="3600" b="1"/>
              <a:t>standard deviation</a:t>
            </a:r>
            <a:r>
              <a:rPr lang="en-US" sz="3600"/>
              <a:t> of radiation values over time.</a:t>
            </a:r>
          </a:p>
          <a:p>
            <a:pPr>
              <a:buNone/>
            </a:pPr>
            <a:endParaRPr lang="en-US" sz="3600"/>
          </a:p>
          <a:p>
            <a:pPr>
              <a:buNone/>
            </a:pPr>
            <a:r>
              <a:rPr lang="en-US" sz="3600"/>
              <a:t>We made the key assumption that the static sensors serve as our ground truth—they’re stationary, professionally maintained, and likely to be more consistent and reliable than mobile devices.</a:t>
            </a:r>
          </a:p>
          <a:p>
            <a:pPr>
              <a:buNone/>
            </a:pPr>
            <a:endParaRPr lang="en-US" sz="3600"/>
          </a:p>
          <a:p>
            <a:pPr>
              <a:buNone/>
            </a:pPr>
            <a:r>
              <a:rPr lang="en-US" sz="3600"/>
              <a:t>When plotting </a:t>
            </a:r>
            <a:r>
              <a:rPr lang="en-US" sz="3600" b="1"/>
              <a:t>daily average radiation levels</a:t>
            </a:r>
            <a:r>
              <a:rPr lang="en-US" sz="3600"/>
              <a:t>, we noticed a clear trend: both sensor types showed increases at similar time points, but the mobile users exhibited a much steeper rise, particularly in the final days of the data collection period.</a:t>
            </a:r>
          </a:p>
          <a:p>
            <a:pPr>
              <a:buNone/>
            </a:pPr>
            <a:endParaRPr lang="en-US" sz="3600"/>
          </a:p>
          <a:p>
            <a:pPr>
              <a:buNone/>
            </a:pPr>
            <a:r>
              <a:rPr lang="en-US" sz="3600"/>
              <a:t>A basic parametric t-test suggested a difference in mean values, but the results weren’t statistically significant. However, a non-parametric Wilcoxon test, which is more appropriate given the skew and variability in our data, </a:t>
            </a:r>
            <a:r>
              <a:rPr lang="en-US" sz="3600" b="1"/>
              <a:t>did</a:t>
            </a:r>
            <a:r>
              <a:rPr lang="en-US" sz="3600"/>
              <a:t> find significant evidence that mobile users consistently reported higher daily radiation values.</a:t>
            </a:r>
          </a:p>
          <a:p>
            <a:endParaRPr lang="en-US" sz="3600"/>
          </a:p>
          <a:p>
            <a:r>
              <a:rPr lang="en-US" sz="3600"/>
              <a:t>This supports our earlier findings and is consistent with the expectation that mobile sensors encountered a broader range of conditions</a:t>
            </a:r>
          </a:p>
        </p:txBody>
      </p:sp>
      <p:sp>
        <p:nvSpPr>
          <p:cNvPr id="4" name="Slide Number Placeholder 3"/>
          <p:cNvSpPr>
            <a:spLocks noGrp="1"/>
          </p:cNvSpPr>
          <p:nvPr>
            <p:ph type="sldNum" sz="quarter" idx="5"/>
          </p:nvPr>
        </p:nvSpPr>
        <p:spPr/>
        <p:txBody>
          <a:bodyPr/>
          <a:lstStyle/>
          <a:p>
            <a:fld id="{9D9A1776-B341-4D33-BE01-F276CBD93855}" type="slidenum">
              <a:rPr lang="en-US" smtClean="0"/>
              <a:t>11</a:t>
            </a:fld>
            <a:endParaRPr lang="en-US"/>
          </a:p>
        </p:txBody>
      </p:sp>
    </p:spTree>
    <p:extLst>
      <p:ext uri="{BB962C8B-B14F-4D97-AF65-F5344CB8AC3E}">
        <p14:creationId xmlns:p14="http://schemas.microsoft.com/office/powerpoint/2010/main" val="807225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2400"/>
              <a:t>Our second approach to analyzing uncertainty focused on </a:t>
            </a:r>
            <a:r>
              <a:rPr lang="en-US" sz="2400" b="1"/>
              <a:t>standard deviation</a:t>
            </a:r>
            <a:r>
              <a:rPr lang="en-US" sz="2400"/>
              <a:t>, measured over time, and how it varies spatially between mobile users and static sensors.</a:t>
            </a:r>
          </a:p>
          <a:p>
            <a:pPr>
              <a:buNone/>
            </a:pPr>
            <a:endParaRPr lang="en-US" sz="2400"/>
          </a:p>
          <a:p>
            <a:pPr>
              <a:buNone/>
            </a:pPr>
            <a:r>
              <a:rPr lang="en-US" sz="2400"/>
              <a:t>This slide shows faceted scatter plots that compare the two sensor types—mobile on one side and static on the other—across different geographic coordinates.</a:t>
            </a:r>
          </a:p>
          <a:p>
            <a:pPr>
              <a:buNone/>
            </a:pPr>
            <a:endParaRPr lang="en-US" sz="2400"/>
          </a:p>
          <a:p>
            <a:pPr>
              <a:buNone/>
            </a:pPr>
            <a:r>
              <a:rPr lang="en-US" sz="2400"/>
              <a:t>What we found was interesting: although the mobile sensors are dynamic and move through the environment, and the static sensors remain fixed, the </a:t>
            </a:r>
            <a:r>
              <a:rPr lang="en-US" sz="2400" b="1"/>
              <a:t>standard variation</a:t>
            </a:r>
            <a:r>
              <a:rPr lang="en-US" sz="2400"/>
              <a:t> in radiation readings tended to cluster in similar </a:t>
            </a:r>
            <a:r>
              <a:rPr lang="en-US" sz="2400" b="1"/>
              <a:t>longitude and latitude</a:t>
            </a:r>
            <a:r>
              <a:rPr lang="en-US" sz="2400"/>
              <a:t> ranges across both datasets.</a:t>
            </a:r>
          </a:p>
          <a:p>
            <a:endParaRPr lang="en-US" sz="2400"/>
          </a:p>
          <a:p>
            <a:r>
              <a:rPr lang="en-US" sz="2400"/>
              <a:t>This suggests that certain areas within St. </a:t>
            </a:r>
            <a:r>
              <a:rPr lang="en-US" sz="2400" err="1"/>
              <a:t>Himark</a:t>
            </a:r>
            <a:r>
              <a:rPr lang="en-US" sz="2400"/>
              <a:t> exhibited consistently high or unstable radiation patterns, regardless of the method of measurement. It strengthens the case for spatially anchored anomalies or persistent environmental conditions affecting sensor output.</a:t>
            </a:r>
          </a:p>
          <a:p>
            <a:endParaRPr lang="en-US"/>
          </a:p>
        </p:txBody>
      </p:sp>
      <p:sp>
        <p:nvSpPr>
          <p:cNvPr id="4" name="Slide Number Placeholder 3"/>
          <p:cNvSpPr>
            <a:spLocks noGrp="1"/>
          </p:cNvSpPr>
          <p:nvPr>
            <p:ph type="sldNum" sz="quarter" idx="5"/>
          </p:nvPr>
        </p:nvSpPr>
        <p:spPr/>
        <p:txBody>
          <a:bodyPr/>
          <a:lstStyle/>
          <a:p>
            <a:fld id="{9D9A1776-B341-4D33-BE01-F276CBD93855}" type="slidenum">
              <a:rPr lang="en-US" smtClean="0"/>
              <a:t>12</a:t>
            </a:fld>
            <a:endParaRPr lang="en-US"/>
          </a:p>
        </p:txBody>
      </p:sp>
    </p:spTree>
    <p:extLst>
      <p:ext uri="{BB962C8B-B14F-4D97-AF65-F5344CB8AC3E}">
        <p14:creationId xmlns:p14="http://schemas.microsoft.com/office/powerpoint/2010/main" val="3666644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AB2A5-4F63-F96D-3E13-BDDB5784AB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845F47-1387-C02D-F0EB-20B0347CB3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D89CDB-670A-E904-8B15-2401B713CD13}"/>
              </a:ext>
            </a:extLst>
          </p:cNvPr>
          <p:cNvSpPr>
            <a:spLocks noGrp="1"/>
          </p:cNvSpPr>
          <p:nvPr>
            <p:ph type="body" idx="1"/>
          </p:nvPr>
        </p:nvSpPr>
        <p:spPr/>
        <p:txBody>
          <a:bodyPr/>
          <a:lstStyle/>
          <a:p>
            <a:pPr>
              <a:buNone/>
            </a:pPr>
            <a:r>
              <a:rPr lang="en-US" sz="2400"/>
              <a:t>Continuing our analysis of uncertainty, we looked at how standard deviation in radiation readings changed </a:t>
            </a:r>
            <a:r>
              <a:rPr lang="en-US" sz="2400" b="1"/>
              <a:t>over time</a:t>
            </a:r>
            <a:r>
              <a:rPr lang="en-US" sz="2400"/>
              <a:t>.</a:t>
            </a:r>
          </a:p>
          <a:p>
            <a:pPr>
              <a:buNone/>
            </a:pPr>
            <a:endParaRPr lang="en-US" sz="2400"/>
          </a:p>
          <a:p>
            <a:pPr>
              <a:buNone/>
            </a:pPr>
            <a:r>
              <a:rPr lang="en-US" sz="2400"/>
              <a:t>This line graph shows the daily standard deviation for both mobile and static sensors.</a:t>
            </a:r>
          </a:p>
          <a:p>
            <a:pPr>
              <a:buNone/>
            </a:pPr>
            <a:endParaRPr lang="en-US" sz="2400"/>
          </a:p>
          <a:p>
            <a:pPr>
              <a:buNone/>
            </a:pPr>
            <a:r>
              <a:rPr lang="en-US" sz="2400"/>
              <a:t>We found that standard variation increased gradually for both sensor types—but more dramatically for mobile users starting on </a:t>
            </a:r>
            <a:r>
              <a:rPr lang="en-US" sz="2400" b="1"/>
              <a:t>April 8th</a:t>
            </a:r>
            <a:r>
              <a:rPr lang="en-US" sz="2400"/>
              <a:t>.</a:t>
            </a:r>
          </a:p>
          <a:p>
            <a:pPr>
              <a:buNone/>
            </a:pPr>
            <a:endParaRPr lang="en-US" sz="2400"/>
          </a:p>
          <a:p>
            <a:pPr>
              <a:buNone/>
            </a:pPr>
            <a:r>
              <a:rPr lang="en-US" sz="2400"/>
              <a:t>This spike in variation likely reflects growing environmental instability or increased exposure as mobile users traversed more contaminated zones.</a:t>
            </a:r>
          </a:p>
          <a:p>
            <a:endParaRPr lang="en-US" sz="2400"/>
          </a:p>
          <a:p>
            <a:r>
              <a:rPr lang="en-US" sz="2400"/>
              <a:t>The trend supports our earlier findings: mobile sensors not only report higher average values but also experience greater variability, which may point to their coverage of more dynamic or hazardous environments.</a:t>
            </a:r>
          </a:p>
          <a:p>
            <a:endParaRPr lang="en-US"/>
          </a:p>
        </p:txBody>
      </p:sp>
      <p:sp>
        <p:nvSpPr>
          <p:cNvPr id="4" name="Slide Number Placeholder 3">
            <a:extLst>
              <a:ext uri="{FF2B5EF4-FFF2-40B4-BE49-F238E27FC236}">
                <a16:creationId xmlns:a16="http://schemas.microsoft.com/office/drawing/2014/main" id="{6231820D-7B96-5F9A-A8AC-61BB9C1AA8C5}"/>
              </a:ext>
            </a:extLst>
          </p:cNvPr>
          <p:cNvSpPr>
            <a:spLocks noGrp="1"/>
          </p:cNvSpPr>
          <p:nvPr>
            <p:ph type="sldNum" sz="quarter" idx="5"/>
          </p:nvPr>
        </p:nvSpPr>
        <p:spPr/>
        <p:txBody>
          <a:bodyPr/>
          <a:lstStyle/>
          <a:p>
            <a:fld id="{9D9A1776-B341-4D33-BE01-F276CBD93855}" type="slidenum">
              <a:rPr lang="en-US" smtClean="0"/>
              <a:t>13</a:t>
            </a:fld>
            <a:endParaRPr lang="en-US"/>
          </a:p>
        </p:txBody>
      </p:sp>
    </p:spTree>
    <p:extLst>
      <p:ext uri="{BB962C8B-B14F-4D97-AF65-F5344CB8AC3E}">
        <p14:creationId xmlns:p14="http://schemas.microsoft.com/office/powerpoint/2010/main" val="1661166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072E2-CC70-3998-C4BA-91F56DB1D5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A05F8-0CBA-8048-E39F-0CB1FCDDEF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31C46F-37EE-EFD7-7BCA-2468B6AC0B54}"/>
              </a:ext>
            </a:extLst>
          </p:cNvPr>
          <p:cNvSpPr>
            <a:spLocks noGrp="1"/>
          </p:cNvSpPr>
          <p:nvPr>
            <p:ph type="body" idx="1"/>
          </p:nvPr>
        </p:nvSpPr>
        <p:spPr/>
        <p:txBody>
          <a:bodyPr/>
          <a:lstStyle/>
          <a:p>
            <a:pPr>
              <a:buNone/>
            </a:pPr>
            <a:r>
              <a:rPr lang="en-US" sz="4800"/>
              <a:t>To wrap up our analysis of standard deviation, we conducted hypothesis testing to compare daily variability between mobile and static sensors.</a:t>
            </a:r>
          </a:p>
          <a:p>
            <a:pPr>
              <a:buNone/>
            </a:pPr>
            <a:r>
              <a:rPr lang="en-US" sz="4800"/>
              <a:t>First, you can see the </a:t>
            </a:r>
            <a:r>
              <a:rPr lang="en-US" sz="4800" b="1"/>
              <a:t>box plot</a:t>
            </a:r>
            <a:r>
              <a:rPr lang="en-US" sz="4800"/>
              <a:t> here, which shows the distribution of daily standard deviations for both sensor types. As expected, </a:t>
            </a:r>
            <a:r>
              <a:rPr lang="en-US" sz="4800" b="1"/>
              <a:t>mobile sensors</a:t>
            </a:r>
            <a:r>
              <a:rPr lang="en-US" sz="4800"/>
              <a:t> show much higher variability—around </a:t>
            </a:r>
            <a:r>
              <a:rPr lang="en-US" sz="4800" b="1"/>
              <a:t>130</a:t>
            </a:r>
            <a:r>
              <a:rPr lang="en-US" sz="4800"/>
              <a:t> counts per minute compared to just </a:t>
            </a:r>
            <a:r>
              <a:rPr lang="en-US" sz="4800" b="1"/>
              <a:t>11</a:t>
            </a:r>
            <a:r>
              <a:rPr lang="en-US" sz="4800"/>
              <a:t> for static sensors.</a:t>
            </a:r>
          </a:p>
          <a:p>
            <a:pPr>
              <a:buNone/>
            </a:pPr>
            <a:r>
              <a:rPr lang="en-US" sz="4800"/>
              <a:t>However, when we ran both </a:t>
            </a:r>
            <a:r>
              <a:rPr lang="en-US" sz="4800" b="1"/>
              <a:t>parametric</a:t>
            </a:r>
            <a:r>
              <a:rPr lang="en-US" sz="4800"/>
              <a:t> and </a:t>
            </a:r>
            <a:r>
              <a:rPr lang="en-US" sz="4800" b="1"/>
              <a:t>non-parametric tests</a:t>
            </a:r>
            <a:r>
              <a:rPr lang="en-US" sz="4800"/>
              <a:t>, the results were not statistically significant, with the </a:t>
            </a:r>
            <a:r>
              <a:rPr lang="en-US" sz="4800" b="1"/>
              <a:t>p-values</a:t>
            </a:r>
            <a:r>
              <a:rPr lang="en-US" sz="4800"/>
              <a:t> of 0.12 and 0.095 respectively, thus we cannot confidently say that the difference we observed is not due to chance.</a:t>
            </a:r>
          </a:p>
          <a:p>
            <a:pPr>
              <a:buNone/>
            </a:pPr>
            <a:endParaRPr lang="en-US" sz="4800"/>
          </a:p>
          <a:p>
            <a:r>
              <a:rPr lang="en-US" sz="4800"/>
              <a:t>Descriptively, the difference in variability is large and makes sense—mobile sensors are exposed to more dynamic conditions, including noise and varying radiation sources due to their movement. However, from a statistical standpoint, the sample size and variance within the groups make it difficult to conclusively determine that this difference is meaningful without further data or improved modeling.</a:t>
            </a:r>
          </a:p>
          <a:p>
            <a:pPr>
              <a:buFont typeface="Arial" panose="020B0604020202020204" pitchFamily="34" charset="0"/>
              <a:buChar char="•"/>
            </a:pPr>
            <a:endParaRPr lang="en-US" sz="3600"/>
          </a:p>
          <a:p>
            <a:endParaRPr lang="en-US"/>
          </a:p>
        </p:txBody>
      </p:sp>
      <p:sp>
        <p:nvSpPr>
          <p:cNvPr id="4" name="Slide Number Placeholder 3">
            <a:extLst>
              <a:ext uri="{FF2B5EF4-FFF2-40B4-BE49-F238E27FC236}">
                <a16:creationId xmlns:a16="http://schemas.microsoft.com/office/drawing/2014/main" id="{3C9E9E48-3444-DBA7-4870-5D4943152704}"/>
              </a:ext>
            </a:extLst>
          </p:cNvPr>
          <p:cNvSpPr>
            <a:spLocks noGrp="1"/>
          </p:cNvSpPr>
          <p:nvPr>
            <p:ph type="sldNum" sz="quarter" idx="5"/>
          </p:nvPr>
        </p:nvSpPr>
        <p:spPr/>
        <p:txBody>
          <a:bodyPr/>
          <a:lstStyle/>
          <a:p>
            <a:fld id="{9D9A1776-B341-4D33-BE01-F276CBD93855}" type="slidenum">
              <a:rPr lang="en-US" smtClean="0"/>
              <a:t>14</a:t>
            </a:fld>
            <a:endParaRPr lang="en-US"/>
          </a:p>
        </p:txBody>
      </p:sp>
    </p:spTree>
    <p:extLst>
      <p:ext uri="{BB962C8B-B14F-4D97-AF65-F5344CB8AC3E}">
        <p14:creationId xmlns:p14="http://schemas.microsoft.com/office/powerpoint/2010/main" val="1875782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Our second focus was on </a:t>
            </a:r>
            <a:r>
              <a:rPr lang="en-US" b="1"/>
              <a:t>time series analysis</a:t>
            </a:r>
            <a:r>
              <a:rPr lang="en-US"/>
              <a:t> to observe how radiation contamination levels evolved over the days.</a:t>
            </a:r>
          </a:p>
          <a:p>
            <a:pPr>
              <a:buNone/>
            </a:pPr>
            <a:endParaRPr lang="en-US"/>
          </a:p>
          <a:p>
            <a:pPr>
              <a:buNone/>
            </a:pPr>
            <a:r>
              <a:rPr lang="en-US"/>
              <a:t>We began by looking at the </a:t>
            </a:r>
            <a:r>
              <a:rPr lang="en-US" b="1"/>
              <a:t>daily averages</a:t>
            </a:r>
            <a:r>
              <a:rPr lang="en-US"/>
              <a:t> for both mobile and static sensors. As expected, </a:t>
            </a:r>
            <a:r>
              <a:rPr lang="en-US" b="1"/>
              <a:t>static sensors</a:t>
            </a:r>
            <a:r>
              <a:rPr lang="en-US"/>
              <a:t> showed </a:t>
            </a:r>
            <a:r>
              <a:rPr lang="en-US" b="1"/>
              <a:t>more consistent daily averages</a:t>
            </a:r>
            <a:r>
              <a:rPr lang="en-US"/>
              <a:t>—likely due to their fixed, calibrated locations. However, the presence of large outliers in the dataset, even after removing the largest one, means these averages may be skewed at times.</a:t>
            </a:r>
          </a:p>
          <a:p>
            <a:pPr>
              <a:buNone/>
            </a:pPr>
            <a:endParaRPr lang="en-US"/>
          </a:p>
          <a:p>
            <a:pPr>
              <a:buNone/>
            </a:pPr>
            <a:r>
              <a:rPr lang="en-US"/>
              <a:t>Next, we turned to </a:t>
            </a:r>
            <a:r>
              <a:rPr lang="en-US" b="1"/>
              <a:t>median values</a:t>
            </a:r>
            <a:r>
              <a:rPr lang="en-US"/>
              <a:t> to better handle the influence of extreme outliers. When examining the median radiation values, we found that </a:t>
            </a:r>
            <a:r>
              <a:rPr lang="en-US" b="1"/>
              <a:t>mobile sensors</a:t>
            </a:r>
            <a:r>
              <a:rPr lang="en-US"/>
              <a:t> consistently reported </a:t>
            </a:r>
            <a:r>
              <a:rPr lang="en-US" b="1"/>
              <a:t>higher median radiation levels</a:t>
            </a:r>
            <a:r>
              <a:rPr lang="en-US"/>
              <a:t> over time, despite showing less variation in extreme highs and lows. This suggests that while mobile sensors encountered more fluctuating environments, they still tended to report higher contamination levels on average.</a:t>
            </a:r>
          </a:p>
          <a:p>
            <a:endParaRPr lang="en-US"/>
          </a:p>
          <a:p>
            <a:r>
              <a:rPr lang="en-US"/>
              <a:t>Interestingly, when you look at both graphs, the </a:t>
            </a:r>
            <a:r>
              <a:rPr lang="en-US" b="1"/>
              <a:t>mobile sensor lines</a:t>
            </a:r>
            <a:r>
              <a:rPr lang="en-US"/>
              <a:t> show a </a:t>
            </a:r>
            <a:r>
              <a:rPr lang="en-US" b="1"/>
              <a:t>more consistent upward slope</a:t>
            </a:r>
            <a:r>
              <a:rPr lang="en-US"/>
              <a:t> compared to static sensors. This indicates a trend of increasing contamination exposure for mobile sensors over time, while static sensors had a shallower increase of radiations exposure. </a:t>
            </a:r>
          </a:p>
        </p:txBody>
      </p:sp>
      <p:sp>
        <p:nvSpPr>
          <p:cNvPr id="4" name="Slide Number Placeholder 3"/>
          <p:cNvSpPr>
            <a:spLocks noGrp="1"/>
          </p:cNvSpPr>
          <p:nvPr>
            <p:ph type="sldNum" sz="quarter" idx="5"/>
          </p:nvPr>
        </p:nvSpPr>
        <p:spPr/>
        <p:txBody>
          <a:bodyPr/>
          <a:lstStyle/>
          <a:p>
            <a:fld id="{9D9A1776-B341-4D33-BE01-F276CBD93855}" type="slidenum">
              <a:rPr lang="en-US" smtClean="0"/>
              <a:t>15</a:t>
            </a:fld>
            <a:endParaRPr lang="en-US"/>
          </a:p>
        </p:txBody>
      </p:sp>
    </p:spTree>
    <p:extLst>
      <p:ext uri="{BB962C8B-B14F-4D97-AF65-F5344CB8AC3E}">
        <p14:creationId xmlns:p14="http://schemas.microsoft.com/office/powerpoint/2010/main" val="2846899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expected, mobile users saw a lot more movement in location, and their coverage across the area varied in radiation concentration. </a:t>
            </a:r>
          </a:p>
        </p:txBody>
      </p:sp>
      <p:sp>
        <p:nvSpPr>
          <p:cNvPr id="4" name="Slide Number Placeholder 3"/>
          <p:cNvSpPr>
            <a:spLocks noGrp="1"/>
          </p:cNvSpPr>
          <p:nvPr>
            <p:ph type="sldNum" sz="quarter" idx="5"/>
          </p:nvPr>
        </p:nvSpPr>
        <p:spPr/>
        <p:txBody>
          <a:bodyPr/>
          <a:lstStyle/>
          <a:p>
            <a:fld id="{9D9A1776-B341-4D33-BE01-F276CBD93855}" type="slidenum">
              <a:rPr lang="en-US" smtClean="0"/>
              <a:t>16</a:t>
            </a:fld>
            <a:endParaRPr lang="en-US"/>
          </a:p>
        </p:txBody>
      </p:sp>
    </p:spTree>
    <p:extLst>
      <p:ext uri="{BB962C8B-B14F-4D97-AF65-F5344CB8AC3E}">
        <p14:creationId xmlns:p14="http://schemas.microsoft.com/office/powerpoint/2010/main" val="907327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8F6DD-C280-E45E-6685-E9013F276E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71EFA4-BBA9-C188-767D-2A738FA57B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F17B0-0BB3-EC36-2209-35C662749F81}"/>
              </a:ext>
            </a:extLst>
          </p:cNvPr>
          <p:cNvSpPr>
            <a:spLocks noGrp="1"/>
          </p:cNvSpPr>
          <p:nvPr>
            <p:ph type="body" idx="1"/>
          </p:nvPr>
        </p:nvSpPr>
        <p:spPr/>
        <p:txBody>
          <a:bodyPr/>
          <a:lstStyle/>
          <a:p>
            <a:pPr>
              <a:buNone/>
            </a:pPr>
            <a:r>
              <a:rPr lang="en-US"/>
              <a:t>Continuing our troubled area analysis we observed that troubled areas for mobile sensors were consistently concentrated around longitude –119.86 and latitude 0.18, with values increasing over time in this region. Similarly, sensor data showed a growing concentration in this same coordinate space as time progressed.</a:t>
            </a:r>
          </a:p>
        </p:txBody>
      </p:sp>
      <p:sp>
        <p:nvSpPr>
          <p:cNvPr id="4" name="Slide Number Placeholder 3">
            <a:extLst>
              <a:ext uri="{FF2B5EF4-FFF2-40B4-BE49-F238E27FC236}">
                <a16:creationId xmlns:a16="http://schemas.microsoft.com/office/drawing/2014/main" id="{0A9C46D2-4296-5053-A568-C140FBDE0370}"/>
              </a:ext>
            </a:extLst>
          </p:cNvPr>
          <p:cNvSpPr>
            <a:spLocks noGrp="1"/>
          </p:cNvSpPr>
          <p:nvPr>
            <p:ph type="sldNum" sz="quarter" idx="5"/>
          </p:nvPr>
        </p:nvSpPr>
        <p:spPr/>
        <p:txBody>
          <a:bodyPr/>
          <a:lstStyle/>
          <a:p>
            <a:fld id="{9D9A1776-B341-4D33-BE01-F276CBD93855}" type="slidenum">
              <a:rPr lang="en-US" smtClean="0"/>
              <a:t>17</a:t>
            </a:fld>
            <a:endParaRPr lang="en-US"/>
          </a:p>
        </p:txBody>
      </p:sp>
    </p:spTree>
    <p:extLst>
      <p:ext uri="{BB962C8B-B14F-4D97-AF65-F5344CB8AC3E}">
        <p14:creationId xmlns:p14="http://schemas.microsoft.com/office/powerpoint/2010/main" val="3141524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C3010-8368-267E-6C06-14A9F2554E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D5DA74-5774-3267-30D9-7893A1749F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B3B89-731E-43FF-41A2-0BE54602A752}"/>
              </a:ext>
            </a:extLst>
          </p:cNvPr>
          <p:cNvSpPr>
            <a:spLocks noGrp="1"/>
          </p:cNvSpPr>
          <p:nvPr>
            <p:ph type="body" idx="1"/>
          </p:nvPr>
        </p:nvSpPr>
        <p:spPr/>
        <p:txBody>
          <a:bodyPr/>
          <a:lstStyle/>
          <a:p>
            <a:pPr>
              <a:buNone/>
            </a:pPr>
            <a:r>
              <a:rPr lang="en-US"/>
              <a:t>In more granular troubled area analysis, we applied a threshold to identify troubled regions. We defined this threshold as locations falling in the top 25% of values—specifically, those above the 75th percentile of the mean radiation values. This statistical approach was used because we lacked baseline or "safe" levels to compare against.</a:t>
            </a:r>
          </a:p>
          <a:p>
            <a:pPr>
              <a:buNone/>
            </a:pPr>
            <a:endParaRPr lang="en-US"/>
          </a:p>
          <a:p>
            <a:r>
              <a:rPr lang="en-US"/>
              <a:t>Using this method, we observed that troubled areas for mobile sensors had two areas of distinct concentrations: one of them around longitude –119.95 and latitude 0.15 and another around longitude-119.70 which had a wider lateral spread. This thresholding found no static sensor data that broached the 75</a:t>
            </a:r>
            <a:r>
              <a:rPr lang="en-US" baseline="30000"/>
              <a:t>th</a:t>
            </a:r>
            <a:r>
              <a:rPr lang="en-US"/>
              <a:t> percentile reading, due to the much lower readings overall from these units. </a:t>
            </a:r>
          </a:p>
          <a:p>
            <a:endParaRPr lang="en-US"/>
          </a:p>
        </p:txBody>
      </p:sp>
      <p:sp>
        <p:nvSpPr>
          <p:cNvPr id="4" name="Slide Number Placeholder 3">
            <a:extLst>
              <a:ext uri="{FF2B5EF4-FFF2-40B4-BE49-F238E27FC236}">
                <a16:creationId xmlns:a16="http://schemas.microsoft.com/office/drawing/2014/main" id="{5C275895-6155-1D4F-4F28-DA6F3CDDEBDB}"/>
              </a:ext>
            </a:extLst>
          </p:cNvPr>
          <p:cNvSpPr>
            <a:spLocks noGrp="1"/>
          </p:cNvSpPr>
          <p:nvPr>
            <p:ph type="sldNum" sz="quarter" idx="5"/>
          </p:nvPr>
        </p:nvSpPr>
        <p:spPr/>
        <p:txBody>
          <a:bodyPr/>
          <a:lstStyle/>
          <a:p>
            <a:fld id="{9D9A1776-B341-4D33-BE01-F276CBD93855}" type="slidenum">
              <a:rPr lang="en-US" smtClean="0"/>
              <a:t>18</a:t>
            </a:fld>
            <a:endParaRPr lang="en-US"/>
          </a:p>
        </p:txBody>
      </p:sp>
    </p:spTree>
    <p:extLst>
      <p:ext uri="{BB962C8B-B14F-4D97-AF65-F5344CB8AC3E}">
        <p14:creationId xmlns:p14="http://schemas.microsoft.com/office/powerpoint/2010/main" val="4108024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623CC-5FC4-9623-B7FA-03A0CF468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BAEC4E-348F-CDD9-691E-001B5342BC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5FC13C-13C5-5370-1688-909E3BF6EB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spc="10">
                <a:effectLst/>
                <a:latin typeface="Roboto" panose="02000000000000000000" pitchFamily="2" charset="0"/>
                <a:ea typeface="Calibri" panose="020F0502020204030204" pitchFamily="34" charset="0"/>
                <a:cs typeface="Arial" panose="020B0604020202020204" pitchFamily="34" charset="0"/>
              </a:rPr>
              <a:t>Since there were more than 4 million readings from all sensors. For a comprehensible animation, we rounded each reading to the nearest 5 CPM. Then we binned all readings into the same hour. Since the mobile sensors were taking multiple readings at the same location, we aggregated those for the most commonly occurring value at that specific longitude and lat. So the mode. For the static sensors, we took the modal reading for each hour. The time interval on the bottom right here is a step frame of 1 hour.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spc="10">
                <a:effectLst/>
                <a:latin typeface="Roboto" panose="02000000000000000000" pitchFamily="2" charset="0"/>
                <a:ea typeface="Calibri" panose="020F0502020204030204" pitchFamily="34" charset="0"/>
                <a:cs typeface="Arial" panose="020B0604020202020204" pitchFamily="34" charset="0"/>
              </a:rPr>
              <a:t>As you can see here, the mobile sensors never go above 150.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spc="10">
                <a:effectLst/>
                <a:latin typeface="Roboto" panose="02000000000000000000" pitchFamily="2" charset="0"/>
                <a:ea typeface="Calibri" panose="020F0502020204030204" pitchFamily="34" charset="0"/>
                <a:cs typeface="Arial" panose="020B0604020202020204" pitchFamily="34" charset="0"/>
              </a:rPr>
              <a:t>The mobile readings also mostly stay below 150. With a few exceptions going above 300. First time observed are on the 8</a:t>
            </a:r>
            <a:r>
              <a:rPr lang="en-US" sz="1200" kern="100" spc="10" baseline="30000">
                <a:effectLst/>
                <a:latin typeface="Roboto" panose="02000000000000000000" pitchFamily="2" charset="0"/>
                <a:ea typeface="Calibri" panose="020F0502020204030204" pitchFamily="34" charset="0"/>
                <a:cs typeface="Arial" panose="020B0604020202020204" pitchFamily="34" charset="0"/>
              </a:rPr>
              <a:t>th</a:t>
            </a:r>
            <a:r>
              <a:rPr lang="en-US" sz="1200" kern="100" spc="10">
                <a:effectLst/>
                <a:latin typeface="Roboto" panose="02000000000000000000" pitchFamily="2" charset="0"/>
                <a:ea typeface="Calibri" panose="020F0502020204030204" pitchFamily="34" charset="0"/>
                <a:cs typeface="Arial" panose="020B0604020202020204" pitchFamily="34" charset="0"/>
              </a:rPr>
              <a:t>. This is consistent with our previous value trends.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spc="10">
                <a:effectLst/>
                <a:latin typeface="Roboto" panose="02000000000000000000" pitchFamily="2" charset="0"/>
                <a:ea typeface="Calibri" panose="020F0502020204030204" pitchFamily="34" charset="0"/>
                <a:cs typeface="Arial" panose="020B0604020202020204" pitchFamily="34" charset="0"/>
              </a:rPr>
              <a:t>After which this 1 sensor reads between 1,000 and 2,000 for 4 consecutive hours on the same day, collected by HSS.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spc="10">
                <a:effectLst/>
                <a:latin typeface="Roboto" panose="02000000000000000000" pitchFamily="2" charset="0"/>
                <a:ea typeface="Calibri" panose="020F0502020204030204" pitchFamily="34" charset="0"/>
                <a:cs typeface="Arial" panose="020B0604020202020204" pitchFamily="34" charset="0"/>
              </a:rPr>
              <a:t>This should be a point of interest considering these are the modal values for each hour.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spc="10">
                <a:effectLst/>
                <a:latin typeface="Roboto" panose="02000000000000000000" pitchFamily="2" charset="0"/>
                <a:ea typeface="Calibri" panose="020F0502020204030204" pitchFamily="34" charset="0"/>
                <a:cs typeface="Arial" panose="020B0604020202020204" pitchFamily="34" charset="0"/>
              </a:rPr>
              <a:t>Then on the 9</a:t>
            </a:r>
            <a:r>
              <a:rPr lang="en-US" sz="1200" kern="100" spc="10" baseline="30000">
                <a:effectLst/>
                <a:latin typeface="Roboto" panose="02000000000000000000" pitchFamily="2" charset="0"/>
                <a:ea typeface="Calibri" panose="020F0502020204030204" pitchFamily="34" charset="0"/>
                <a:cs typeface="Arial" panose="020B0604020202020204" pitchFamily="34" charset="0"/>
              </a:rPr>
              <a:t>th</a:t>
            </a:r>
            <a:r>
              <a:rPr lang="en-US" sz="1200" kern="100" spc="10">
                <a:effectLst/>
                <a:latin typeface="Roboto" panose="02000000000000000000" pitchFamily="2" charset="0"/>
                <a:ea typeface="Calibri" panose="020F0502020204030204" pitchFamily="34" charset="0"/>
                <a:cs typeface="Arial" panose="020B0604020202020204" pitchFamily="34" charset="0"/>
              </a:rPr>
              <a:t>, many multiple sensors in Jade Bride and Terrapin Springs read between 300 and 500. With one sensor reading above 1,000. Consistent with our average reading hotspots.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spc="10">
                <a:effectLst/>
                <a:latin typeface="Roboto" panose="02000000000000000000" pitchFamily="2" charset="0"/>
                <a:ea typeface="Calibri" panose="020F0502020204030204" pitchFamily="34" charset="0"/>
                <a:cs typeface="Arial" panose="020B0604020202020204" pitchFamily="34" charset="0"/>
              </a:rPr>
              <a:t>Interestingly a sensor in Wilson forest reads above 1,000 for 13 continuous hours. This is either a big point of alarm or a faulty reading. </a:t>
            </a:r>
            <a:br>
              <a:rPr lang="en-US" sz="1200" kern="100" spc="10">
                <a:effectLst/>
                <a:latin typeface="Roboto" panose="02000000000000000000" pitchFamily="2" charset="0"/>
                <a:ea typeface="Calibri" panose="020F0502020204030204" pitchFamily="34" charset="0"/>
                <a:cs typeface="Arial" panose="020B0604020202020204" pitchFamily="34" charset="0"/>
              </a:rPr>
            </a:br>
            <a:r>
              <a:rPr lang="en-US" sz="1200" kern="100" spc="10">
                <a:effectLst/>
                <a:latin typeface="Roboto" panose="02000000000000000000" pitchFamily="2" charset="0"/>
                <a:ea typeface="Calibri" panose="020F0502020204030204" pitchFamily="34" charset="0"/>
                <a:cs typeface="Arial" panose="020B0604020202020204" pitchFamily="34" charset="0"/>
              </a:rPr>
              <a:t>To further investigate Let’s dive into another animation with another metric that may help us investigate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spc="10">
              <a:effectLst/>
              <a:latin typeface="Roboto" panose="02000000000000000000" pitchFamily="2"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spc="10">
              <a:effectLst/>
              <a:latin typeface="Roboto" panose="02000000000000000000" pitchFamily="2"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A228409-F47B-382F-C08D-D9ED49B080C9}"/>
              </a:ext>
            </a:extLst>
          </p:cNvPr>
          <p:cNvSpPr>
            <a:spLocks noGrp="1"/>
          </p:cNvSpPr>
          <p:nvPr>
            <p:ph type="sldNum" sz="quarter" idx="5"/>
          </p:nvPr>
        </p:nvSpPr>
        <p:spPr/>
        <p:txBody>
          <a:bodyPr/>
          <a:lstStyle/>
          <a:p>
            <a:fld id="{9D9A1776-B341-4D33-BE01-F276CBD93855}" type="slidenum">
              <a:rPr lang="en-US" smtClean="0"/>
              <a:t>19</a:t>
            </a:fld>
            <a:endParaRPr lang="en-US"/>
          </a:p>
        </p:txBody>
      </p:sp>
    </p:spTree>
    <p:extLst>
      <p:ext uri="{BB962C8B-B14F-4D97-AF65-F5344CB8AC3E}">
        <p14:creationId xmlns:p14="http://schemas.microsoft.com/office/powerpoint/2010/main" val="600399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Today, we will be walking through our analysis of the VAST Challenge dataset in five key sections.</a:t>
            </a:r>
          </a:p>
          <a:p>
            <a:pPr>
              <a:buNone/>
            </a:pPr>
            <a:endParaRPr lang="en-US"/>
          </a:p>
          <a:p>
            <a:pPr>
              <a:buNone/>
            </a:pPr>
            <a:r>
              <a:rPr lang="en-US"/>
              <a:t>First, we’ll give a brief overview of the VAST Challenge dataset itself. </a:t>
            </a:r>
          </a:p>
          <a:p>
            <a:pPr>
              <a:buNone/>
            </a:pPr>
            <a:endParaRPr lang="en-US"/>
          </a:p>
          <a:p>
            <a:pPr>
              <a:buNone/>
            </a:pPr>
            <a:r>
              <a:rPr lang="en-US"/>
              <a:t>Then, we’ll introduce the specific problems our group focused on solving.</a:t>
            </a:r>
          </a:p>
          <a:p>
            <a:pPr>
              <a:buNone/>
            </a:pPr>
            <a:endParaRPr lang="en-US"/>
          </a:p>
          <a:p>
            <a:pPr>
              <a:buNone/>
            </a:pPr>
            <a:r>
              <a:rPr lang="en-US"/>
              <a:t>Next, we’ll go into our initial data exploration—how we began to make sense of the dataset.</a:t>
            </a:r>
          </a:p>
          <a:p>
            <a:pPr>
              <a:buNone/>
            </a:pPr>
            <a:endParaRPr lang="en-US"/>
          </a:p>
          <a:p>
            <a:r>
              <a:rPr lang="en-US"/>
              <a:t>Following that, we’ll dive into our visualizations and analysis section. This section is broken into three parts: first, we examine uncertainty; then, we explore temporal patterns through time series and spatial analysis that show contamination evolving over time which will help us target evacuation and containment plans; and finally, we present animated visualizations.</a:t>
            </a:r>
          </a:p>
          <a:p>
            <a:endParaRPr lang="en-US"/>
          </a:p>
          <a:p>
            <a:r>
              <a:rPr lang="en-US"/>
              <a:t>We’ll wrap up with the conclusions we drew from our analysis and propose some ideas for future work.</a:t>
            </a:r>
          </a:p>
        </p:txBody>
      </p:sp>
      <p:sp>
        <p:nvSpPr>
          <p:cNvPr id="4" name="Slide Number Placeholder 3"/>
          <p:cNvSpPr>
            <a:spLocks noGrp="1"/>
          </p:cNvSpPr>
          <p:nvPr>
            <p:ph type="sldNum" sz="quarter" idx="5"/>
          </p:nvPr>
        </p:nvSpPr>
        <p:spPr/>
        <p:txBody>
          <a:bodyPr/>
          <a:lstStyle/>
          <a:p>
            <a:fld id="{9D9A1776-B341-4D33-BE01-F276CBD93855}" type="slidenum">
              <a:rPr lang="en-US" smtClean="0"/>
              <a:t>2</a:t>
            </a:fld>
            <a:endParaRPr lang="en-US"/>
          </a:p>
        </p:txBody>
      </p:sp>
    </p:spTree>
    <p:extLst>
      <p:ext uri="{BB962C8B-B14F-4D97-AF65-F5344CB8AC3E}">
        <p14:creationId xmlns:p14="http://schemas.microsoft.com/office/powerpoint/2010/main" val="167103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spc="10">
                <a:effectLst/>
                <a:latin typeface="Roboto" panose="02000000000000000000" pitchFamily="2" charset="0"/>
                <a:ea typeface="Calibri" panose="020F0502020204030204" pitchFamily="34" charset="0"/>
                <a:cs typeface="Arial" panose="020B0604020202020204" pitchFamily="34" charset="0"/>
              </a:rPr>
              <a:t>After using the same initial data cleaning as before , where we rounded each reading to the nearest 5 CPM and binned all readings into the same hour.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spc="10">
                <a:effectLst/>
                <a:latin typeface="Roboto" panose="02000000000000000000" pitchFamily="2" charset="0"/>
                <a:ea typeface="Calibri" panose="020F0502020204030204" pitchFamily="34" charset="0"/>
                <a:cs typeface="Arial" panose="020B0604020202020204" pitchFamily="34" charset="0"/>
              </a:rPr>
              <a:t>HERE we split the dataset to readings above 150 CPM, which is considered a very dangerous level of radiation by the Radiation Emergency Medical Management. This gave us about 51,000 mobile sensor readings and 300 static sensor readings. In the animation here, the readings are aggregated, meaning we have new readings on top of the old readings – all visible.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spc="10">
                <a:effectLst/>
                <a:latin typeface="Roboto" panose="02000000000000000000" pitchFamily="2" charset="0"/>
                <a:ea typeface="Calibri" panose="020F0502020204030204" pitchFamily="34" charset="0"/>
                <a:cs typeface="Arial" panose="020B0604020202020204" pitchFamily="34" charset="0"/>
              </a:rPr>
              <a:t>Initially, we see </a:t>
            </a:r>
            <a:r>
              <a:rPr lang="en-US" sz="1200" b="1" kern="100" spc="10">
                <a:effectLst/>
                <a:latin typeface="Roboto" panose="02000000000000000000" pitchFamily="2" charset="0"/>
                <a:ea typeface="Calibri" panose="020F0502020204030204" pitchFamily="34" charset="0"/>
                <a:cs typeface="Arial" panose="020B0604020202020204" pitchFamily="34" charset="0"/>
              </a:rPr>
              <a:t>mobile </a:t>
            </a:r>
            <a:r>
              <a:rPr lang="en-US" sz="1200" kern="100" spc="10">
                <a:effectLst/>
                <a:latin typeface="Roboto" panose="02000000000000000000" pitchFamily="2" charset="0"/>
                <a:ea typeface="Calibri" panose="020F0502020204030204" pitchFamily="34" charset="0"/>
                <a:cs typeface="Arial" panose="020B0604020202020204" pitchFamily="34" charset="0"/>
              </a:rPr>
              <a:t>readings mostly less b/w 500 and 1,000 CPM. And none of the </a:t>
            </a:r>
            <a:r>
              <a:rPr lang="en-US" sz="1200" b="1" kern="100" spc="10">
                <a:effectLst/>
                <a:latin typeface="Roboto" panose="02000000000000000000" pitchFamily="2" charset="0"/>
                <a:ea typeface="Calibri" panose="020F0502020204030204" pitchFamily="34" charset="0"/>
                <a:cs typeface="Arial" panose="020B0604020202020204" pitchFamily="34" charset="0"/>
              </a:rPr>
              <a:t>static </a:t>
            </a:r>
            <a:r>
              <a:rPr lang="en-US" sz="1200" kern="100" spc="10">
                <a:effectLst/>
                <a:latin typeface="Roboto" panose="02000000000000000000" pitchFamily="2" charset="0"/>
                <a:ea typeface="Calibri" panose="020F0502020204030204" pitchFamily="34" charset="0"/>
                <a:cs typeface="Arial" panose="020B0604020202020204" pitchFamily="34" charset="0"/>
              </a:rPr>
              <a:t>readings higher than 500.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spc="10">
                <a:effectLst/>
                <a:latin typeface="Roboto" panose="02000000000000000000" pitchFamily="2" charset="0"/>
                <a:ea typeface="Calibri" panose="020F0502020204030204" pitchFamily="34" charset="0"/>
                <a:cs typeface="Arial" panose="020B0604020202020204" pitchFamily="34" charset="0"/>
              </a:rPr>
              <a:t>In day 2, we start to see more </a:t>
            </a:r>
            <a:r>
              <a:rPr lang="en-US" sz="1200" b="1" kern="100" spc="10">
                <a:effectLst/>
                <a:latin typeface="Roboto" panose="02000000000000000000" pitchFamily="2" charset="0"/>
                <a:ea typeface="Calibri" panose="020F0502020204030204" pitchFamily="34" charset="0"/>
                <a:cs typeface="Arial" panose="020B0604020202020204" pitchFamily="34" charset="0"/>
              </a:rPr>
              <a:t>mobile </a:t>
            </a:r>
            <a:r>
              <a:rPr lang="en-US" sz="1200" kern="100" spc="10">
                <a:effectLst/>
                <a:latin typeface="Roboto" panose="02000000000000000000" pitchFamily="2" charset="0"/>
                <a:ea typeface="Calibri" panose="020F0502020204030204" pitchFamily="34" charset="0"/>
                <a:cs typeface="Arial" panose="020B0604020202020204" pitchFamily="34" charset="0"/>
              </a:rPr>
              <a:t>readings below 300, and the first </a:t>
            </a:r>
            <a:r>
              <a:rPr lang="en-US" sz="1200" b="1" kern="100" spc="10">
                <a:effectLst/>
                <a:latin typeface="Roboto" panose="02000000000000000000" pitchFamily="2" charset="0"/>
                <a:ea typeface="Calibri" panose="020F0502020204030204" pitchFamily="34" charset="0"/>
                <a:cs typeface="Arial" panose="020B0604020202020204" pitchFamily="34" charset="0"/>
              </a:rPr>
              <a:t>static </a:t>
            </a:r>
            <a:r>
              <a:rPr lang="en-US" sz="1200" kern="100" spc="10">
                <a:effectLst/>
                <a:latin typeface="Roboto" panose="02000000000000000000" pitchFamily="2" charset="0"/>
                <a:ea typeface="Calibri" panose="020F0502020204030204" pitchFamily="34" charset="0"/>
                <a:cs typeface="Arial" panose="020B0604020202020204" pitchFamily="34" charset="0"/>
              </a:rPr>
              <a:t>reading above 1,000. So, an inverse trend b/w both sensors for the first two days.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spc="10">
                <a:effectLst/>
                <a:latin typeface="Roboto" panose="02000000000000000000" pitchFamily="2" charset="0"/>
                <a:ea typeface="Calibri" panose="020F0502020204030204" pitchFamily="34" charset="0"/>
                <a:cs typeface="Arial" panose="020B0604020202020204" pitchFamily="34" charset="0"/>
              </a:rPr>
              <a:t>The first mobile reading above 2,000 is observed on the evening of the 8</a:t>
            </a:r>
            <a:r>
              <a:rPr lang="en-US" sz="1200" kern="100" spc="10" baseline="30000">
                <a:effectLst/>
                <a:latin typeface="Roboto" panose="02000000000000000000" pitchFamily="2" charset="0"/>
                <a:ea typeface="Calibri" panose="020F0502020204030204" pitchFamily="34" charset="0"/>
                <a:cs typeface="Arial" panose="020B0604020202020204" pitchFamily="34" charset="0"/>
              </a:rPr>
              <a:t>th</a:t>
            </a:r>
            <a:r>
              <a:rPr lang="en-US" sz="1200" kern="100" spc="10">
                <a:effectLst/>
                <a:latin typeface="Roboto" panose="02000000000000000000" pitchFamily="2" charset="0"/>
                <a:ea typeface="Calibri" panose="020F0502020204030204" pitchFamily="34" charset="0"/>
                <a:cs typeface="Arial" panose="020B0604020202020204" pitchFamily="34" charset="0"/>
              </a:rPr>
              <a:t>. Previously we saw the average values increase over time, which is consistent here. However, an interesting trend to note with all values over 150 is that </a:t>
            </a:r>
            <a:r>
              <a:rPr lang="en-US" sz="1200" b="1" kern="100" spc="10">
                <a:effectLst/>
                <a:latin typeface="Roboto" panose="02000000000000000000" pitchFamily="2" charset="0"/>
                <a:ea typeface="Calibri" panose="020F0502020204030204" pitchFamily="34" charset="0"/>
                <a:cs typeface="Arial" panose="020B0604020202020204" pitchFamily="34" charset="0"/>
              </a:rPr>
              <a:t>initially</a:t>
            </a:r>
            <a:r>
              <a:rPr lang="en-US" sz="1200" kern="100" spc="10">
                <a:effectLst/>
                <a:latin typeface="Roboto" panose="02000000000000000000" pitchFamily="2" charset="0"/>
                <a:ea typeface="Calibri" panose="020F0502020204030204" pitchFamily="34" charset="0"/>
                <a:cs typeface="Arial" panose="020B0604020202020204" pitchFamily="34" charset="0"/>
              </a:rPr>
              <a:t>, most mobile readings observe 1,000 CPM, but as days progress, they observe mostly between  150 – 500. With a few (36 to be exact) reading above 2,000.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spc="10">
                <a:effectLst/>
                <a:latin typeface="Roboto" panose="02000000000000000000" pitchFamily="2" charset="0"/>
                <a:ea typeface="Calibri" panose="020F0502020204030204" pitchFamily="34" charset="0"/>
                <a:cs typeface="Arial" panose="020B0604020202020204" pitchFamily="34" charset="0"/>
              </a:rPr>
              <a:t>Alternatively, the static readings never go above 2,000. And they mostly stay within 500 to 1,000 CPM. There is really no trend to observe here since each static sensor oscillates between 0 – 1500. With the maximum static reading being 1,165. An important caveat for static sensors is that that these are just 300 out of 744,000 total readings. </a:t>
            </a:r>
          </a:p>
        </p:txBody>
      </p:sp>
      <p:sp>
        <p:nvSpPr>
          <p:cNvPr id="4" name="Slide Number Placeholder 3"/>
          <p:cNvSpPr>
            <a:spLocks noGrp="1"/>
          </p:cNvSpPr>
          <p:nvPr>
            <p:ph type="sldNum" sz="quarter" idx="5"/>
          </p:nvPr>
        </p:nvSpPr>
        <p:spPr/>
        <p:txBody>
          <a:bodyPr/>
          <a:lstStyle/>
          <a:p>
            <a:fld id="{9D9A1776-B341-4D33-BE01-F276CBD93855}" type="slidenum">
              <a:rPr lang="en-US" smtClean="0"/>
              <a:t>20</a:t>
            </a:fld>
            <a:endParaRPr lang="en-US"/>
          </a:p>
        </p:txBody>
      </p:sp>
    </p:spTree>
    <p:extLst>
      <p:ext uri="{BB962C8B-B14F-4D97-AF65-F5344CB8AC3E}">
        <p14:creationId xmlns:p14="http://schemas.microsoft.com/office/powerpoint/2010/main" val="3264982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One of the major challenges in analyzing the radiation data was understanding why mobile and fixed sensors showed different results. The fixed sensors were calibrated and professionally installed in stable locations, so they gave us a consistent baseline.</a:t>
            </a:r>
          </a:p>
          <a:p>
            <a:pPr>
              <a:buNone/>
            </a:pPr>
            <a:br>
              <a:rPr lang="en-US"/>
            </a:br>
            <a:endParaRPr lang="en-US"/>
          </a:p>
          <a:p>
            <a:pPr>
              <a:buNone/>
            </a:pPr>
            <a:r>
              <a:rPr lang="en-US"/>
              <a:t>In contrast, mobile sensors were built and deployed by citizen scientists, so they varied widely in accuracy. Because they were mounted on cars, they were also affected by shielding from the vehicle body, and in some cases, direct contamination, especially for cars near the plant during the quake. Some sensors recorded unusually high spikes due to this.</a:t>
            </a:r>
          </a:p>
          <a:p>
            <a:pPr>
              <a:buNone/>
            </a:pPr>
            <a:br>
              <a:rPr lang="en-US"/>
            </a:br>
            <a:endParaRPr lang="en-US"/>
          </a:p>
          <a:p>
            <a:r>
              <a:rPr lang="en-US"/>
              <a:t>Plus, the movement of the cars and variability in how the sensors were handled introduced even more noise. So, while the mobile data helped fill in spatial gaps, it came with much more uncertainty than the fixed network.</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9D9A1776-B341-4D33-BE01-F276CBD93855}" type="slidenum">
              <a:rPr lang="en-US" smtClean="0"/>
              <a:t>21</a:t>
            </a:fld>
            <a:endParaRPr lang="en-US"/>
          </a:p>
        </p:txBody>
      </p:sp>
    </p:spTree>
    <p:extLst>
      <p:ext uri="{BB962C8B-B14F-4D97-AF65-F5344CB8AC3E}">
        <p14:creationId xmlns:p14="http://schemas.microsoft.com/office/powerpoint/2010/main" val="3527234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First, we will use the animation of radiation over time to visualize areas to focus on for cleanup.</a:t>
            </a:r>
          </a:p>
          <a:p>
            <a:pPr>
              <a:buNone/>
            </a:pPr>
            <a:endParaRPr lang="en-US"/>
          </a:p>
          <a:p>
            <a:pPr>
              <a:buNone/>
            </a:pPr>
            <a:r>
              <a:rPr lang="en-US"/>
              <a:t>Early on, we see moderate contamination mostly near the </a:t>
            </a:r>
            <a:r>
              <a:rPr lang="en-US" b="1"/>
              <a:t>nuclear plant</a:t>
            </a:r>
            <a:r>
              <a:rPr lang="en-US"/>
              <a:t>, but by April 8th and 9th, </a:t>
            </a:r>
            <a:r>
              <a:rPr lang="en-US" b="1"/>
              <a:t>higher concentrations</a:t>
            </a:r>
            <a:r>
              <a:rPr lang="en-US"/>
              <a:t> begin to appear farther west and south, especially near major roads and hospitals.</a:t>
            </a:r>
            <a:br>
              <a:rPr lang="en-US"/>
            </a:br>
            <a:endParaRPr lang="en-US"/>
          </a:p>
          <a:p>
            <a:pPr>
              <a:buNone/>
            </a:pPr>
            <a:r>
              <a:rPr lang="en-US"/>
              <a:t>By April 10th, we observe </a:t>
            </a:r>
            <a:r>
              <a:rPr lang="en-US" b="1"/>
              <a:t>persistent hotspots</a:t>
            </a:r>
            <a:r>
              <a:rPr lang="en-US"/>
              <a:t> in several key areas: around the </a:t>
            </a:r>
            <a:r>
              <a:rPr lang="en-US" b="1"/>
              <a:t>nuclear plant</a:t>
            </a:r>
            <a:r>
              <a:rPr lang="en-US"/>
              <a:t>, </a:t>
            </a:r>
            <a:r>
              <a:rPr lang="en-US" b="1"/>
              <a:t>Downtown</a:t>
            </a:r>
            <a:r>
              <a:rPr lang="en-US"/>
              <a:t>, along </a:t>
            </a:r>
            <a:r>
              <a:rPr lang="en-US" b="1"/>
              <a:t>Wilson Highway and</a:t>
            </a:r>
            <a:r>
              <a:rPr lang="en-US"/>
              <a:t> near and </a:t>
            </a:r>
            <a:r>
              <a:rPr lang="en-US" b="1"/>
              <a:t>on Jade Bridge </a:t>
            </a:r>
            <a:r>
              <a:rPr lang="en-US"/>
              <a:t>where several contaminated vehicles likely spread radiation as they traveled.</a:t>
            </a:r>
          </a:p>
          <a:p>
            <a:pPr>
              <a:buNone/>
            </a:pPr>
            <a:endParaRPr lang="en-US"/>
          </a:p>
          <a:p>
            <a:endParaRPr lang="en-US"/>
          </a:p>
        </p:txBody>
      </p:sp>
      <p:sp>
        <p:nvSpPr>
          <p:cNvPr id="4" name="Slide Number Placeholder 3"/>
          <p:cNvSpPr>
            <a:spLocks noGrp="1"/>
          </p:cNvSpPr>
          <p:nvPr>
            <p:ph type="sldNum" sz="quarter" idx="5"/>
          </p:nvPr>
        </p:nvSpPr>
        <p:spPr/>
        <p:txBody>
          <a:bodyPr/>
          <a:lstStyle/>
          <a:p>
            <a:fld id="{9D9A1776-B341-4D33-BE01-F276CBD93855}" type="slidenum">
              <a:rPr lang="en-US" smtClean="0"/>
              <a:t>22</a:t>
            </a:fld>
            <a:endParaRPr lang="en-US"/>
          </a:p>
        </p:txBody>
      </p:sp>
    </p:spTree>
    <p:extLst>
      <p:ext uri="{BB962C8B-B14F-4D97-AF65-F5344CB8AC3E}">
        <p14:creationId xmlns:p14="http://schemas.microsoft.com/office/powerpoint/2010/main" val="3083737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can also use our troubled area analysis, which identifies areas with average radiation above the 75th percentile. This method of analysis is useful because we didn’t have an official contamination safety baseline. It also helps us identify the most critical cleanup areas by comparing both mobile and static sensor data.</a:t>
            </a:r>
            <a:br>
              <a:rPr lang="en-US"/>
            </a:br>
            <a:endParaRPr lang="en-US"/>
          </a:p>
          <a:p>
            <a:pPr>
              <a:buNone/>
            </a:pPr>
            <a:r>
              <a:rPr lang="en-US"/>
              <a:t>First, both networks consistently showed high radiation near </a:t>
            </a:r>
            <a:r>
              <a:rPr lang="en-US" b="1"/>
              <a:t>Jade Bridge</a:t>
            </a:r>
            <a:r>
              <a:rPr lang="en-US"/>
              <a:t> and the </a:t>
            </a:r>
            <a:r>
              <a:rPr lang="en-US" b="1"/>
              <a:t>Old Town Hospital</a:t>
            </a:r>
            <a:r>
              <a:rPr lang="en-US"/>
              <a:t>, which validates those as clear priorities for remediation.</a:t>
            </a:r>
          </a:p>
          <a:p>
            <a:pPr>
              <a:buNone/>
            </a:pPr>
            <a:endParaRPr lang="en-US"/>
          </a:p>
          <a:p>
            <a:pPr>
              <a:buNone/>
            </a:pPr>
            <a:r>
              <a:rPr lang="en-US"/>
              <a:t>However, the </a:t>
            </a:r>
            <a:r>
              <a:rPr lang="en-US" b="1"/>
              <a:t>mobile sensors revealed an additional hotspot</a:t>
            </a:r>
            <a:r>
              <a:rPr lang="en-US"/>
              <a:t> near </a:t>
            </a:r>
            <a:r>
              <a:rPr lang="en-US" b="1"/>
              <a:t>Wilson Forest Highway</a:t>
            </a:r>
            <a:r>
              <a:rPr lang="en-US"/>
              <a:t>—likely due to contaminated vehicles moving through the area. This area wasn’t flagged by the fixed sensors, highlighting how mobile sensors, despite their uncertainty, are essential for capturing the full picture.</a:t>
            </a:r>
          </a:p>
          <a:p>
            <a:pPr>
              <a:buNone/>
            </a:pPr>
            <a:endParaRPr lang="en-US"/>
          </a:p>
          <a:p>
            <a:r>
              <a:rPr lang="en-US"/>
              <a:t>So, to summarize: Jade Bridge, Old Town, and Wilson Forest Hwy are our top targets for cleanup, based on both statistical and visual analysis.</a:t>
            </a:r>
          </a:p>
          <a:p>
            <a:endParaRPr lang="en-US"/>
          </a:p>
        </p:txBody>
      </p:sp>
      <p:sp>
        <p:nvSpPr>
          <p:cNvPr id="4" name="Slide Number Placeholder 3"/>
          <p:cNvSpPr>
            <a:spLocks noGrp="1"/>
          </p:cNvSpPr>
          <p:nvPr>
            <p:ph type="sldNum" sz="quarter" idx="5"/>
          </p:nvPr>
        </p:nvSpPr>
        <p:spPr/>
        <p:txBody>
          <a:bodyPr/>
          <a:lstStyle/>
          <a:p>
            <a:fld id="{9D9A1776-B341-4D33-BE01-F276CBD93855}" type="slidenum">
              <a:rPr lang="en-US" smtClean="0"/>
              <a:t>23</a:t>
            </a:fld>
            <a:endParaRPr lang="en-US"/>
          </a:p>
        </p:txBody>
      </p:sp>
    </p:spTree>
    <p:extLst>
      <p:ext uri="{BB962C8B-B14F-4D97-AF65-F5344CB8AC3E}">
        <p14:creationId xmlns:p14="http://schemas.microsoft.com/office/powerpoint/2010/main" val="3882165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To </a:t>
            </a:r>
            <a:r>
              <a:rPr lang="en-US" err="1"/>
              <a:t>summarie</a:t>
            </a:r>
            <a:r>
              <a:rPr lang="en-US"/>
              <a:t> both methods of analysis our </a:t>
            </a:r>
            <a:r>
              <a:rPr lang="en-US" b="1"/>
              <a:t>priority cleanup areas</a:t>
            </a:r>
            <a:r>
              <a:rPr lang="en-US"/>
              <a:t> should include:</a:t>
            </a:r>
          </a:p>
          <a:p>
            <a:pPr>
              <a:buFont typeface="+mj-lt"/>
              <a:buAutoNum type="arabicPeriod"/>
            </a:pPr>
            <a:r>
              <a:rPr lang="en-US"/>
              <a:t>The plant itself and its immediate surroundings in Safe Town</a:t>
            </a:r>
          </a:p>
          <a:p>
            <a:pPr>
              <a:buFont typeface="+mj-lt"/>
              <a:buAutoNum type="arabicPeriod"/>
            </a:pPr>
            <a:r>
              <a:rPr lang="en-US"/>
              <a:t>The hospital zones, especially Old Town and Downtown</a:t>
            </a:r>
          </a:p>
          <a:p>
            <a:pPr>
              <a:buFont typeface="+mj-lt"/>
              <a:buAutoNum type="arabicPeriod"/>
            </a:pPr>
            <a:r>
              <a:rPr lang="en-US"/>
              <a:t>Major transit routes where contamination was mobile, like Jade bridge and Wilson forest highway</a:t>
            </a:r>
          </a:p>
          <a:p>
            <a:pPr>
              <a:buNone/>
            </a:pPr>
            <a:endParaRPr lang="en-US"/>
          </a:p>
          <a:p>
            <a:r>
              <a:rPr lang="en-US"/>
              <a:t>These areas consistently show elevated radiation and pose the greatest risk to public health if not addressed</a:t>
            </a:r>
          </a:p>
          <a:p>
            <a:endParaRPr lang="en-US"/>
          </a:p>
        </p:txBody>
      </p:sp>
      <p:sp>
        <p:nvSpPr>
          <p:cNvPr id="4" name="Slide Number Placeholder 3"/>
          <p:cNvSpPr>
            <a:spLocks noGrp="1"/>
          </p:cNvSpPr>
          <p:nvPr>
            <p:ph type="sldNum" sz="quarter" idx="5"/>
          </p:nvPr>
        </p:nvSpPr>
        <p:spPr/>
        <p:txBody>
          <a:bodyPr/>
          <a:lstStyle/>
          <a:p>
            <a:fld id="{9D9A1776-B341-4D33-BE01-F276CBD93855}" type="slidenum">
              <a:rPr lang="en-US" smtClean="0"/>
              <a:t>24</a:t>
            </a:fld>
            <a:endParaRPr lang="en-US"/>
          </a:p>
        </p:txBody>
      </p:sp>
    </p:spTree>
    <p:extLst>
      <p:ext uri="{BB962C8B-B14F-4D97-AF65-F5344CB8AC3E}">
        <p14:creationId xmlns:p14="http://schemas.microsoft.com/office/powerpoint/2010/main" val="3385695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For this analysis, we didn’t perform direct comparisons between mobile and static sensors at the same locations—mostly because the two data sets didn’t have any overlapping coordinates.</a:t>
            </a:r>
          </a:p>
          <a:p>
            <a:pPr>
              <a:buNone/>
            </a:pPr>
            <a:endParaRPr lang="en-US"/>
          </a:p>
          <a:p>
            <a:pPr>
              <a:buNone/>
            </a:pPr>
            <a:r>
              <a:rPr lang="en-US"/>
              <a:t>To improve this, future work could use </a:t>
            </a:r>
            <a:r>
              <a:rPr lang="en-US" b="1"/>
              <a:t>clustering</a:t>
            </a:r>
            <a:r>
              <a:rPr lang="en-US"/>
              <a:t> by general area or apply </a:t>
            </a:r>
            <a:r>
              <a:rPr lang="en-US" b="1"/>
              <a:t>nearest point analysis</a:t>
            </a:r>
            <a:r>
              <a:rPr lang="en-US"/>
              <a:t> to make more meaningful comparisons between the sensor types. This would help us understand how well the mobile data aligns with the fixed network across the city.</a:t>
            </a:r>
            <a:br>
              <a:rPr lang="en-US"/>
            </a:br>
            <a:endParaRPr lang="en-US"/>
          </a:p>
          <a:p>
            <a:pPr>
              <a:buNone/>
            </a:pPr>
            <a:r>
              <a:rPr lang="en-US"/>
              <a:t>We’d also benefit from incorporating a true </a:t>
            </a:r>
            <a:r>
              <a:rPr lang="en-US" b="1"/>
              <a:t>background radiation baseline</a:t>
            </a:r>
            <a:r>
              <a:rPr lang="en-US"/>
              <a:t>, which would make our thresholding more precise.</a:t>
            </a:r>
            <a:br>
              <a:rPr lang="en-US"/>
            </a:br>
            <a:endParaRPr lang="en-US"/>
          </a:p>
          <a:p>
            <a:r>
              <a:rPr lang="en-US"/>
              <a:t>Lastly, using </a:t>
            </a:r>
            <a:r>
              <a:rPr lang="en-US" b="1"/>
              <a:t>temporal clustering</a:t>
            </a:r>
            <a:r>
              <a:rPr lang="en-US"/>
              <a:t> and </a:t>
            </a:r>
            <a:r>
              <a:rPr lang="en-US" b="1"/>
              <a:t>confidence scores</a:t>
            </a:r>
            <a:r>
              <a:rPr lang="en-US"/>
              <a:t> for each sensor could help separate short-term anomalies from longer-term contamination zones, especially given the noise in the mobile data.</a:t>
            </a:r>
          </a:p>
          <a:p>
            <a:endParaRPr lang="en-US"/>
          </a:p>
        </p:txBody>
      </p:sp>
      <p:sp>
        <p:nvSpPr>
          <p:cNvPr id="4" name="Slide Number Placeholder 3"/>
          <p:cNvSpPr>
            <a:spLocks noGrp="1"/>
          </p:cNvSpPr>
          <p:nvPr>
            <p:ph type="sldNum" sz="quarter" idx="5"/>
          </p:nvPr>
        </p:nvSpPr>
        <p:spPr/>
        <p:txBody>
          <a:bodyPr/>
          <a:lstStyle/>
          <a:p>
            <a:fld id="{9D9A1776-B341-4D33-BE01-F276CBD93855}" type="slidenum">
              <a:rPr lang="en-US" smtClean="0"/>
              <a:t>25</a:t>
            </a:fld>
            <a:endParaRPr lang="en-US"/>
          </a:p>
        </p:txBody>
      </p:sp>
    </p:spTree>
    <p:extLst>
      <p:ext uri="{BB962C8B-B14F-4D97-AF65-F5344CB8AC3E}">
        <p14:creationId xmlns:p14="http://schemas.microsoft.com/office/powerpoint/2010/main" val="1953411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The VAST Challenge we selected for our project is the 2019 Mini-Challenge 2. It’s centered around a simulated natural disaster—a fictional earthquake that strikes the city of St. </a:t>
            </a:r>
            <a:r>
              <a:rPr lang="en-US" err="1"/>
              <a:t>Himark</a:t>
            </a:r>
            <a:r>
              <a:rPr lang="en-US"/>
              <a:t>.</a:t>
            </a:r>
          </a:p>
          <a:p>
            <a:pPr>
              <a:buNone/>
            </a:pPr>
            <a:endParaRPr lang="en-US"/>
          </a:p>
          <a:p>
            <a:pPr>
              <a:buNone/>
            </a:pPr>
            <a:r>
              <a:rPr lang="en-US"/>
              <a:t>The challenge provides us with a diverse and rich dataset collected over a five-day period, from April 6th to April 10th. It includes three main data files.</a:t>
            </a:r>
          </a:p>
          <a:p>
            <a:pPr>
              <a:buNone/>
            </a:pPr>
            <a:endParaRPr lang="en-US"/>
          </a:p>
          <a:p>
            <a:pPr>
              <a:buNone/>
            </a:pPr>
            <a:r>
              <a:rPr lang="en-US"/>
              <a:t>First, we have mobile sensor data—this contains over 3 million radiation readings from 50 sensors mounted on vehicles.</a:t>
            </a:r>
          </a:p>
          <a:p>
            <a:pPr>
              <a:buNone/>
            </a:pPr>
            <a:endParaRPr lang="en-US"/>
          </a:p>
          <a:p>
            <a:pPr>
              <a:buNone/>
            </a:pPr>
            <a:r>
              <a:rPr lang="en-US"/>
              <a:t>Second, there's a static sensor dataset, which includes around 700,000 observations from 9 fixed locations spread throughout the city.</a:t>
            </a:r>
          </a:p>
          <a:p>
            <a:pPr>
              <a:buNone/>
            </a:pPr>
            <a:endParaRPr lang="en-US"/>
          </a:p>
          <a:p>
            <a:pPr>
              <a:buNone/>
            </a:pPr>
            <a:r>
              <a:rPr lang="en-US"/>
              <a:t>Each dataset shares seven original variables. These include key information such as timestamps, longitude and latitude coordinates, and radiation measurements in counts per minute, or CPM.</a:t>
            </a:r>
          </a:p>
          <a:p>
            <a:endParaRPr lang="en-US"/>
          </a:p>
          <a:p>
            <a:r>
              <a:rPr lang="en-US"/>
              <a:t>Alongside the numerical data, the challenge also supplies visual assets—these include several maps in image format, both labeled and unlabeled. </a:t>
            </a:r>
          </a:p>
          <a:p>
            <a:endParaRPr lang="en-US"/>
          </a:p>
          <a:p>
            <a:r>
              <a:rPr lang="en-US"/>
              <a:t>Additionally, a shapefile of St. </a:t>
            </a:r>
            <a:r>
              <a:rPr lang="en-US" err="1"/>
              <a:t>Himark's</a:t>
            </a:r>
            <a:r>
              <a:rPr lang="en-US"/>
              <a:t> neighborhoods is provided, which contains polygon geometries defined in meters. These will be important for our spatial analysis later on.</a:t>
            </a:r>
          </a:p>
          <a:p>
            <a:endParaRPr lang="en-US" b="0">
              <a:solidFill>
                <a:srgbClr val="FF0000"/>
              </a:solidFill>
            </a:endParaRPr>
          </a:p>
        </p:txBody>
      </p:sp>
      <p:sp>
        <p:nvSpPr>
          <p:cNvPr id="4" name="Slide Number Placeholder 3"/>
          <p:cNvSpPr>
            <a:spLocks noGrp="1"/>
          </p:cNvSpPr>
          <p:nvPr>
            <p:ph type="sldNum" sz="quarter" idx="5"/>
          </p:nvPr>
        </p:nvSpPr>
        <p:spPr/>
        <p:txBody>
          <a:bodyPr/>
          <a:lstStyle/>
          <a:p>
            <a:fld id="{9D9A1776-B341-4D33-BE01-F276CBD93855}" type="slidenum">
              <a:rPr lang="en-US" smtClean="0"/>
              <a:t>3</a:t>
            </a:fld>
            <a:endParaRPr lang="en-US"/>
          </a:p>
        </p:txBody>
      </p:sp>
    </p:spTree>
    <p:extLst>
      <p:ext uri="{BB962C8B-B14F-4D97-AF65-F5344CB8AC3E}">
        <p14:creationId xmlns:p14="http://schemas.microsoft.com/office/powerpoint/2010/main" val="1902660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the earthquake, the emergency management team of St. </a:t>
            </a:r>
            <a:r>
              <a:rPr lang="en-US" err="1"/>
              <a:t>Himark</a:t>
            </a:r>
            <a:r>
              <a:rPr lang="en-US"/>
              <a:t> needed to be able to understand conditions throughout the city as well as identify areas to be monitored.</a:t>
            </a:r>
            <a:br>
              <a:rPr lang="en-US"/>
            </a:br>
            <a:r>
              <a:rPr lang="en-US"/>
              <a:t>	In order to accomplish this, uncertainty in the reports from the citizen scientists needs to be identified so the emergency team has an accurate idea of conditions around the city</a:t>
            </a:r>
          </a:p>
          <a:p>
            <a:r>
              <a:rPr lang="en-US"/>
              <a:t>		This involves reporting on model variation, as well as analyzing any conflicting reports or information</a:t>
            </a:r>
          </a:p>
          <a:p>
            <a:r>
              <a:rPr lang="en-US"/>
              <a:t>	Trouble spots around the city need to be identified, which will involve determining the areas that need the most attention based on the radiation over time</a:t>
            </a:r>
          </a:p>
          <a:p>
            <a:r>
              <a:rPr lang="en-US"/>
              <a:t>	</a:t>
            </a:r>
          </a:p>
          <a:p>
            <a:r>
              <a:rPr lang="en-US"/>
              <a:t>	Plans also need to be constructed for cleanup and evacuation of the city</a:t>
            </a:r>
          </a:p>
          <a:p>
            <a:r>
              <a:rPr lang="en-US"/>
              <a:t>		This involves creating an animated map of St. </a:t>
            </a:r>
            <a:r>
              <a:rPr lang="en-US" err="1"/>
              <a:t>Himark</a:t>
            </a:r>
            <a:r>
              <a:rPr lang="en-US"/>
              <a:t> showing the radiation levels over time for both sensor types</a:t>
            </a:r>
          </a:p>
          <a:p>
            <a:r>
              <a:rPr lang="en-US"/>
              <a:t>	</a:t>
            </a:r>
          </a:p>
          <a:p>
            <a:r>
              <a:rPr lang="en-US"/>
              <a:t>		</a:t>
            </a:r>
          </a:p>
        </p:txBody>
      </p:sp>
      <p:sp>
        <p:nvSpPr>
          <p:cNvPr id="4" name="Slide Number Placeholder 3"/>
          <p:cNvSpPr>
            <a:spLocks noGrp="1"/>
          </p:cNvSpPr>
          <p:nvPr>
            <p:ph type="sldNum" sz="quarter" idx="5"/>
          </p:nvPr>
        </p:nvSpPr>
        <p:spPr/>
        <p:txBody>
          <a:bodyPr/>
          <a:lstStyle/>
          <a:p>
            <a:fld id="{9D9A1776-B341-4D33-BE01-F276CBD93855}" type="slidenum">
              <a:rPr lang="en-US" smtClean="0"/>
              <a:t>4</a:t>
            </a:fld>
            <a:endParaRPr lang="en-US"/>
          </a:p>
        </p:txBody>
      </p:sp>
    </p:spTree>
    <p:extLst>
      <p:ext uri="{BB962C8B-B14F-4D97-AF65-F5344CB8AC3E}">
        <p14:creationId xmlns:p14="http://schemas.microsoft.com/office/powerpoint/2010/main" val="2959196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BB110-FD8D-7E04-2DF9-0708AD41E6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82E92E-9E62-36CF-2070-D6DCB52E6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79228A-9F20-6850-F475-D37A136435FB}"/>
              </a:ext>
            </a:extLst>
          </p:cNvPr>
          <p:cNvSpPr>
            <a:spLocks noGrp="1"/>
          </p:cNvSpPr>
          <p:nvPr>
            <p:ph type="body" idx="1"/>
          </p:nvPr>
        </p:nvSpPr>
        <p:spPr/>
        <p:txBody>
          <a:bodyPr/>
          <a:lstStyle/>
          <a:p>
            <a:pPr>
              <a:buNone/>
            </a:pPr>
            <a:r>
              <a:rPr lang="en-US" sz="3200"/>
              <a:t>In our initial exploration of the datasets, we observed a few important characteristics.</a:t>
            </a:r>
          </a:p>
          <a:p>
            <a:pPr>
              <a:buNone/>
            </a:pPr>
            <a:endParaRPr lang="en-US" sz="3200"/>
          </a:p>
          <a:p>
            <a:pPr>
              <a:buNone/>
            </a:pPr>
            <a:r>
              <a:rPr lang="en-US" sz="3200"/>
              <a:t>First, we found that there are nine sensors that share the same names across the mobile and static datasets. However, despite the shared names, none of their GPS coordinates aligned—indicating that they represent different physical locations, even if they share identifiers.</a:t>
            </a:r>
          </a:p>
          <a:p>
            <a:pPr>
              <a:buNone/>
            </a:pPr>
            <a:endParaRPr lang="en-US" sz="3200"/>
          </a:p>
          <a:p>
            <a:pPr>
              <a:buNone/>
            </a:pPr>
            <a:r>
              <a:rPr lang="en-US" sz="3200"/>
              <a:t>Looking at radiation levels, we noted that mobile sensors consistently reported higher average values compared to the static sensors. This could be due to mobile sensors covering more contaminated zones or collecting readings in motion across different neighborhoods.</a:t>
            </a:r>
          </a:p>
          <a:p>
            <a:pPr>
              <a:buNone/>
            </a:pPr>
            <a:endParaRPr lang="en-US" sz="3200"/>
          </a:p>
          <a:p>
            <a:pPr>
              <a:buNone/>
            </a:pPr>
            <a:r>
              <a:rPr lang="en-US" sz="3200"/>
              <a:t>We also detected an extreme outlier in the mobile dataset—one reading close to 57,000 counts per minute. This value was an order of magnitude higher than the rest and was excluded from our subsequent analysis to maintain interpretability.</a:t>
            </a:r>
          </a:p>
          <a:p>
            <a:endParaRPr lang="en-US" sz="3200"/>
          </a:p>
          <a:p>
            <a:r>
              <a:rPr lang="en-US" sz="3200"/>
              <a:t>Geographically, we found that most of the data was concentrated around a longitude of approximately -119.85, suggesting a core area of activity or sensor movement.</a:t>
            </a:r>
          </a:p>
        </p:txBody>
      </p:sp>
      <p:sp>
        <p:nvSpPr>
          <p:cNvPr id="4" name="Slide Number Placeholder 3">
            <a:extLst>
              <a:ext uri="{FF2B5EF4-FFF2-40B4-BE49-F238E27FC236}">
                <a16:creationId xmlns:a16="http://schemas.microsoft.com/office/drawing/2014/main" id="{9A20583F-5CB9-CE6F-B6E5-9861F7909061}"/>
              </a:ext>
            </a:extLst>
          </p:cNvPr>
          <p:cNvSpPr>
            <a:spLocks noGrp="1"/>
          </p:cNvSpPr>
          <p:nvPr>
            <p:ph type="sldNum" sz="quarter" idx="5"/>
          </p:nvPr>
        </p:nvSpPr>
        <p:spPr/>
        <p:txBody>
          <a:bodyPr/>
          <a:lstStyle/>
          <a:p>
            <a:fld id="{9D9A1776-B341-4D33-BE01-F276CBD93855}" type="slidenum">
              <a:rPr lang="en-US" smtClean="0"/>
              <a:t>5</a:t>
            </a:fld>
            <a:endParaRPr lang="en-US"/>
          </a:p>
        </p:txBody>
      </p:sp>
    </p:spTree>
    <p:extLst>
      <p:ext uri="{BB962C8B-B14F-4D97-AF65-F5344CB8AC3E}">
        <p14:creationId xmlns:p14="http://schemas.microsoft.com/office/powerpoint/2010/main" val="2440262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3200"/>
              <a:t>When we examined our primary response variable—radiation values measured in counts per minute—we found that the data was heavily right-skewed.</a:t>
            </a:r>
          </a:p>
          <a:p>
            <a:pPr>
              <a:buNone/>
            </a:pPr>
            <a:endParaRPr lang="en-US" sz="3200"/>
          </a:p>
          <a:p>
            <a:pPr>
              <a:buNone/>
            </a:pPr>
            <a:r>
              <a:rPr lang="en-US" sz="3200"/>
              <a:t>This skew is common in environmental or sensor data, where most values are low, but a few are extremely high.</a:t>
            </a:r>
          </a:p>
          <a:p>
            <a:pPr>
              <a:buNone/>
            </a:pPr>
            <a:endParaRPr lang="en-US" sz="3200"/>
          </a:p>
          <a:p>
            <a:pPr>
              <a:buNone/>
            </a:pPr>
            <a:r>
              <a:rPr lang="en-US" sz="3200"/>
              <a:t>To make the distribution more interpretable for visualization and statistical comparison, we applied a logarithmic transformation to the values.</a:t>
            </a:r>
          </a:p>
          <a:p>
            <a:endParaRPr lang="en-US" sz="3200"/>
          </a:p>
          <a:p>
            <a:r>
              <a:rPr lang="en-US" sz="3200"/>
              <a:t>After the transformation, both mobile and static sensor readings showed narrow, approximately normal distributions, as you can see in the histogram. This helped us better understand the central tendency and spread of the data without the distortion caused by extreme values.</a:t>
            </a:r>
          </a:p>
        </p:txBody>
      </p:sp>
      <p:sp>
        <p:nvSpPr>
          <p:cNvPr id="4" name="Slide Number Placeholder 3"/>
          <p:cNvSpPr>
            <a:spLocks noGrp="1"/>
          </p:cNvSpPr>
          <p:nvPr>
            <p:ph type="sldNum" sz="quarter" idx="5"/>
          </p:nvPr>
        </p:nvSpPr>
        <p:spPr/>
        <p:txBody>
          <a:bodyPr/>
          <a:lstStyle/>
          <a:p>
            <a:fld id="{9D9A1776-B341-4D33-BE01-F276CBD93855}" type="slidenum">
              <a:rPr lang="en-US" smtClean="0"/>
              <a:t>6</a:t>
            </a:fld>
            <a:endParaRPr lang="en-US"/>
          </a:p>
        </p:txBody>
      </p:sp>
    </p:spTree>
    <p:extLst>
      <p:ext uri="{BB962C8B-B14F-4D97-AF65-F5344CB8AC3E}">
        <p14:creationId xmlns:p14="http://schemas.microsoft.com/office/powerpoint/2010/main" val="4038750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BEEF3-DF5C-1C53-CC2F-16E8178EBB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7EE7A7-1E26-47A4-1E39-8E13198BD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076AEA-A517-7E1D-7F95-DD37AA2AAC15}"/>
              </a:ext>
            </a:extLst>
          </p:cNvPr>
          <p:cNvSpPr>
            <a:spLocks noGrp="1"/>
          </p:cNvSpPr>
          <p:nvPr>
            <p:ph type="body" idx="1"/>
          </p:nvPr>
        </p:nvSpPr>
        <p:spPr/>
        <p:txBody>
          <a:bodyPr/>
          <a:lstStyle/>
          <a:p>
            <a:pPr>
              <a:buNone/>
            </a:pPr>
            <a:r>
              <a:rPr lang="en-US" sz="3200"/>
              <a:t>During our analysis of the mobile sensor data, we looked into which users were contributing the most readings.</a:t>
            </a:r>
          </a:p>
          <a:p>
            <a:pPr>
              <a:buNone/>
            </a:pPr>
            <a:endParaRPr lang="en-US" sz="3200"/>
          </a:p>
          <a:p>
            <a:pPr>
              <a:buNone/>
            </a:pPr>
            <a:r>
              <a:rPr lang="en-US" sz="3200"/>
              <a:t>We quickly discovered that one user, identified as </a:t>
            </a:r>
            <a:r>
              <a:rPr lang="en-US" sz="3200" i="1"/>
              <a:t>Citizen Scientist</a:t>
            </a:r>
            <a:r>
              <a:rPr lang="en-US" sz="3200"/>
              <a:t>, was responsible for a disproportionately large number of the total mobile sensor reports.</a:t>
            </a:r>
          </a:p>
          <a:p>
            <a:endParaRPr lang="en-US" sz="3200"/>
          </a:p>
          <a:p>
            <a:r>
              <a:rPr lang="en-US" sz="3200"/>
              <a:t>This kind of skewed user representation has important implications—it could introduce bias in the spatial and temporal distribution of the data, especially if this user's movement patterns dominate the dataset.</a:t>
            </a:r>
          </a:p>
          <a:p>
            <a:endParaRPr lang="en-US"/>
          </a:p>
        </p:txBody>
      </p:sp>
      <p:sp>
        <p:nvSpPr>
          <p:cNvPr id="4" name="Slide Number Placeholder 3">
            <a:extLst>
              <a:ext uri="{FF2B5EF4-FFF2-40B4-BE49-F238E27FC236}">
                <a16:creationId xmlns:a16="http://schemas.microsoft.com/office/drawing/2014/main" id="{C34A9EEF-D95D-9DF4-CC8A-AFD0E591C568}"/>
              </a:ext>
            </a:extLst>
          </p:cNvPr>
          <p:cNvSpPr>
            <a:spLocks noGrp="1"/>
          </p:cNvSpPr>
          <p:nvPr>
            <p:ph type="sldNum" sz="quarter" idx="5"/>
          </p:nvPr>
        </p:nvSpPr>
        <p:spPr/>
        <p:txBody>
          <a:bodyPr/>
          <a:lstStyle/>
          <a:p>
            <a:fld id="{9D9A1776-B341-4D33-BE01-F276CBD93855}" type="slidenum">
              <a:rPr lang="en-US" smtClean="0"/>
              <a:t>7</a:t>
            </a:fld>
            <a:endParaRPr lang="en-US"/>
          </a:p>
        </p:txBody>
      </p:sp>
    </p:spTree>
    <p:extLst>
      <p:ext uri="{BB962C8B-B14F-4D97-AF65-F5344CB8AC3E}">
        <p14:creationId xmlns:p14="http://schemas.microsoft.com/office/powerpoint/2010/main" val="1156844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75049-D174-3FED-B6BD-E6590BD40B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E13DE9-D05C-A7F1-0E84-08F1F80723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8EB94F-1B13-4048-24DC-C78E5B78E663}"/>
              </a:ext>
            </a:extLst>
          </p:cNvPr>
          <p:cNvSpPr>
            <a:spLocks noGrp="1"/>
          </p:cNvSpPr>
          <p:nvPr>
            <p:ph type="body" idx="1"/>
          </p:nvPr>
        </p:nvSpPr>
        <p:spPr/>
        <p:txBody>
          <a:bodyPr/>
          <a:lstStyle/>
          <a:p>
            <a:pPr>
              <a:buNone/>
            </a:pPr>
            <a:r>
              <a:rPr lang="en-US" sz="3200"/>
              <a:t>While </a:t>
            </a:r>
            <a:r>
              <a:rPr lang="en-US" sz="3200" i="1"/>
              <a:t>Citizen Scientist</a:t>
            </a:r>
            <a:r>
              <a:rPr lang="en-US" sz="3200"/>
              <a:t> was by far the most active in terms of the number of readings submitted, we found something interesting when we shifted our focus to average radiation levels reported by each user.</a:t>
            </a:r>
          </a:p>
          <a:p>
            <a:pPr>
              <a:buNone/>
            </a:pPr>
            <a:endParaRPr lang="en-US" sz="3200"/>
          </a:p>
          <a:p>
            <a:pPr>
              <a:buNone/>
            </a:pPr>
            <a:r>
              <a:rPr lang="en-US" sz="3200"/>
              <a:t>As shown in this chart, the user labeled </a:t>
            </a:r>
            <a:r>
              <a:rPr lang="en-US" sz="3200" i="1"/>
              <a:t>AS-2</a:t>
            </a:r>
            <a:r>
              <a:rPr lang="en-US" sz="3200"/>
              <a:t> recorded significantly higher average CPM values than any other user—including </a:t>
            </a:r>
            <a:r>
              <a:rPr lang="en-US" sz="3200" i="1"/>
              <a:t>Citizen Scientist</a:t>
            </a:r>
            <a:r>
              <a:rPr lang="en-US" sz="3200"/>
              <a:t>.</a:t>
            </a:r>
          </a:p>
          <a:p>
            <a:pPr>
              <a:buNone/>
            </a:pPr>
            <a:endParaRPr lang="en-US" sz="3200"/>
          </a:p>
          <a:p>
            <a:pPr>
              <a:buNone/>
            </a:pPr>
            <a:r>
              <a:rPr lang="en-US" sz="3200"/>
              <a:t>This finding suggests that while Citizen Scientist covered a wide area or had more exposure time, </a:t>
            </a:r>
            <a:r>
              <a:rPr lang="en-US" sz="3200" i="1"/>
              <a:t>AS-2</a:t>
            </a:r>
            <a:r>
              <a:rPr lang="en-US" sz="3200"/>
              <a:t> may have operated in a more contaminated zone or had a sensor calibrated differently.</a:t>
            </a:r>
          </a:p>
          <a:p>
            <a:endParaRPr lang="en-US" sz="3200"/>
          </a:p>
          <a:p>
            <a:r>
              <a:rPr lang="en-US" sz="3200"/>
              <a:t>It highlights the importance of not just looking at quantity of data, but also at the intensity of readings when assessing sensor or user behavior.</a:t>
            </a:r>
          </a:p>
          <a:p>
            <a:endParaRPr lang="en-US"/>
          </a:p>
        </p:txBody>
      </p:sp>
      <p:sp>
        <p:nvSpPr>
          <p:cNvPr id="4" name="Slide Number Placeholder 3">
            <a:extLst>
              <a:ext uri="{FF2B5EF4-FFF2-40B4-BE49-F238E27FC236}">
                <a16:creationId xmlns:a16="http://schemas.microsoft.com/office/drawing/2014/main" id="{C1420A64-FE4A-C295-7285-424E5BAE8929}"/>
              </a:ext>
            </a:extLst>
          </p:cNvPr>
          <p:cNvSpPr>
            <a:spLocks noGrp="1"/>
          </p:cNvSpPr>
          <p:nvPr>
            <p:ph type="sldNum" sz="quarter" idx="5"/>
          </p:nvPr>
        </p:nvSpPr>
        <p:spPr/>
        <p:txBody>
          <a:bodyPr/>
          <a:lstStyle/>
          <a:p>
            <a:fld id="{9D9A1776-B341-4D33-BE01-F276CBD93855}" type="slidenum">
              <a:rPr lang="en-US" smtClean="0"/>
              <a:t>8</a:t>
            </a:fld>
            <a:endParaRPr lang="en-US"/>
          </a:p>
        </p:txBody>
      </p:sp>
    </p:spTree>
    <p:extLst>
      <p:ext uri="{BB962C8B-B14F-4D97-AF65-F5344CB8AC3E}">
        <p14:creationId xmlns:p14="http://schemas.microsoft.com/office/powerpoint/2010/main" val="1833466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B3454-1B78-00BE-855F-EF7161CE1B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B3183C-663E-D0AF-9021-A330E7A661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0F736D-C18F-9F6C-E07A-B1D81A5D39CE}"/>
              </a:ext>
            </a:extLst>
          </p:cNvPr>
          <p:cNvSpPr>
            <a:spLocks noGrp="1"/>
          </p:cNvSpPr>
          <p:nvPr>
            <p:ph type="body" idx="1"/>
          </p:nvPr>
        </p:nvSpPr>
        <p:spPr/>
        <p:txBody>
          <a:bodyPr/>
          <a:lstStyle/>
          <a:p>
            <a:pPr>
              <a:buNone/>
            </a:pPr>
            <a:r>
              <a:rPr lang="en-US" sz="3200"/>
              <a:t>This visualization compares the average radiation values reported by mobile versus static sensors.</a:t>
            </a:r>
          </a:p>
          <a:p>
            <a:r>
              <a:rPr lang="en-US" sz="3200"/>
              <a:t>As you can see, mobile sensors consistently recorded higher average CPM levels. This isn’t entirely surprising given their dynamic nature—they likely passed through more contaminated areas, especially in the aftermath of the disaster scenario.</a:t>
            </a:r>
          </a:p>
          <a:p>
            <a:endParaRPr lang="en-US"/>
          </a:p>
        </p:txBody>
      </p:sp>
      <p:sp>
        <p:nvSpPr>
          <p:cNvPr id="4" name="Slide Number Placeholder 3">
            <a:extLst>
              <a:ext uri="{FF2B5EF4-FFF2-40B4-BE49-F238E27FC236}">
                <a16:creationId xmlns:a16="http://schemas.microsoft.com/office/drawing/2014/main" id="{5183B2EE-5617-5775-D059-75817B7B86B2}"/>
              </a:ext>
            </a:extLst>
          </p:cNvPr>
          <p:cNvSpPr>
            <a:spLocks noGrp="1"/>
          </p:cNvSpPr>
          <p:nvPr>
            <p:ph type="sldNum" sz="quarter" idx="5"/>
          </p:nvPr>
        </p:nvSpPr>
        <p:spPr/>
        <p:txBody>
          <a:bodyPr/>
          <a:lstStyle/>
          <a:p>
            <a:fld id="{9D9A1776-B341-4D33-BE01-F276CBD93855}" type="slidenum">
              <a:rPr lang="en-US" smtClean="0"/>
              <a:t>9</a:t>
            </a:fld>
            <a:endParaRPr lang="en-US"/>
          </a:p>
        </p:txBody>
      </p:sp>
    </p:spTree>
    <p:extLst>
      <p:ext uri="{BB962C8B-B14F-4D97-AF65-F5344CB8AC3E}">
        <p14:creationId xmlns:p14="http://schemas.microsoft.com/office/powerpoint/2010/main" val="643489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BB0018FD-E62B-1B46-ACAC-F728EFD18D3F}" type="datetimeFigureOut">
              <a:rPr lang="en-US" smtClean="0"/>
              <a:t>5/5/2025</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9510D6B2-6F48-4B4F-9680-745183F5404A}" type="slidenum">
              <a:rPr lang="en-US" smtClean="0"/>
              <a:t>‹#›</a:t>
            </a:fld>
            <a:endParaRPr lang="en-US"/>
          </a:p>
        </p:txBody>
      </p:sp>
    </p:spTree>
    <p:extLst>
      <p:ext uri="{BB962C8B-B14F-4D97-AF65-F5344CB8AC3E}">
        <p14:creationId xmlns:p14="http://schemas.microsoft.com/office/powerpoint/2010/main" val="26932447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BB0018FD-E62B-1B46-ACAC-F728EFD18D3F}" type="datetimeFigureOut">
              <a:rPr lang="en-US" smtClean="0"/>
              <a:t>5/5/2025</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9510D6B2-6F48-4B4F-9680-745183F5404A}" type="slidenum">
              <a:rPr lang="en-US" smtClean="0"/>
              <a:t>‹#›</a:t>
            </a:fld>
            <a:endParaRPr lang="en-US"/>
          </a:p>
        </p:txBody>
      </p:sp>
    </p:spTree>
    <p:extLst>
      <p:ext uri="{BB962C8B-B14F-4D97-AF65-F5344CB8AC3E}">
        <p14:creationId xmlns:p14="http://schemas.microsoft.com/office/powerpoint/2010/main" val="2321662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BB0018FD-E62B-1B46-ACAC-F728EFD18D3F}" type="datetimeFigureOut">
              <a:rPr lang="en-US" smtClean="0"/>
              <a:t>5/5/2025</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9510D6B2-6F48-4B4F-9680-745183F5404A}" type="slidenum">
              <a:rPr lang="en-US" smtClean="0"/>
              <a:t>‹#›</a:t>
            </a:fld>
            <a:endParaRPr lang="en-US"/>
          </a:p>
        </p:txBody>
      </p:sp>
    </p:spTree>
    <p:extLst>
      <p:ext uri="{BB962C8B-B14F-4D97-AF65-F5344CB8AC3E}">
        <p14:creationId xmlns:p14="http://schemas.microsoft.com/office/powerpoint/2010/main" val="3661771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B0018FD-E62B-1B46-ACAC-F728EFD18D3F}" type="datetimeFigureOut">
              <a:rPr lang="en-US" smtClean="0"/>
              <a:t>5/5/2025</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9510D6B2-6F48-4B4F-9680-745183F5404A}" type="slidenum">
              <a:rPr lang="en-US" smtClean="0"/>
              <a:t>‹#›</a:t>
            </a:fld>
            <a:endParaRPr lang="en-US"/>
          </a:p>
        </p:txBody>
      </p:sp>
    </p:spTree>
    <p:extLst>
      <p:ext uri="{BB962C8B-B14F-4D97-AF65-F5344CB8AC3E}">
        <p14:creationId xmlns:p14="http://schemas.microsoft.com/office/powerpoint/2010/main" val="2081652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BB0018FD-E62B-1B46-ACAC-F728EFD18D3F}" type="datetimeFigureOut">
              <a:rPr lang="en-US" smtClean="0"/>
              <a:t>5/5/2025</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9510D6B2-6F48-4B4F-9680-745183F5404A}" type="slidenum">
              <a:rPr lang="en-US" smtClean="0"/>
              <a:t>‹#›</a:t>
            </a:fld>
            <a:endParaRPr lang="en-US"/>
          </a:p>
        </p:txBody>
      </p:sp>
    </p:spTree>
    <p:extLst>
      <p:ext uri="{BB962C8B-B14F-4D97-AF65-F5344CB8AC3E}">
        <p14:creationId xmlns:p14="http://schemas.microsoft.com/office/powerpoint/2010/main" val="2563604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BB0018FD-E62B-1B46-ACAC-F728EFD18D3F}" type="datetimeFigureOut">
              <a:rPr lang="en-US" smtClean="0"/>
              <a:t>5/5/2025</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9510D6B2-6F48-4B4F-9680-745183F5404A}" type="slidenum">
              <a:rPr lang="en-US" smtClean="0"/>
              <a:t>‹#›</a:t>
            </a:fld>
            <a:endParaRPr lang="en-US"/>
          </a:p>
        </p:txBody>
      </p:sp>
    </p:spTree>
    <p:extLst>
      <p:ext uri="{BB962C8B-B14F-4D97-AF65-F5344CB8AC3E}">
        <p14:creationId xmlns:p14="http://schemas.microsoft.com/office/powerpoint/2010/main" val="2965874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BB0018FD-E62B-1B46-ACAC-F728EFD18D3F}" type="datetimeFigureOut">
              <a:rPr lang="en-US" smtClean="0"/>
              <a:t>5/5/2025</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9510D6B2-6F48-4B4F-9680-745183F5404A}" type="slidenum">
              <a:rPr lang="en-US" smtClean="0"/>
              <a:t>‹#›</a:t>
            </a:fld>
            <a:endParaRPr lang="en-US"/>
          </a:p>
        </p:txBody>
      </p:sp>
    </p:spTree>
    <p:extLst>
      <p:ext uri="{BB962C8B-B14F-4D97-AF65-F5344CB8AC3E}">
        <p14:creationId xmlns:p14="http://schemas.microsoft.com/office/powerpoint/2010/main" val="1640723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BB0018FD-E62B-1B46-ACAC-F728EFD18D3F}" type="datetimeFigureOut">
              <a:rPr lang="en-US" smtClean="0"/>
              <a:t>5/5/2025</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510D6B2-6F48-4B4F-9680-745183F5404A}" type="slidenum">
              <a:rPr lang="en-US" smtClean="0"/>
              <a:t>‹#›</a:t>
            </a:fld>
            <a:endParaRPr lang="en-US"/>
          </a:p>
        </p:txBody>
      </p:sp>
    </p:spTree>
    <p:extLst>
      <p:ext uri="{BB962C8B-B14F-4D97-AF65-F5344CB8AC3E}">
        <p14:creationId xmlns:p14="http://schemas.microsoft.com/office/powerpoint/2010/main" val="1515052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BB0018FD-E62B-1B46-ACAC-F728EFD18D3F}" type="datetimeFigureOut">
              <a:rPr lang="en-US" smtClean="0"/>
              <a:t>5/5/2025</a:t>
            </a:fld>
            <a:endParaRPr lang="en-US"/>
          </a:p>
        </p:txBody>
      </p:sp>
      <p:sp>
        <p:nvSpPr>
          <p:cNvPr id="6" name="Footer Placeholder 5"/>
          <p:cNvSpPr>
            <a:spLocks noGrp="1"/>
          </p:cNvSpPr>
          <p:nvPr>
            <p:ph type="ftr" sz="quarter" idx="11"/>
          </p:nvPr>
        </p:nvSpPr>
        <p:spPr>
          <a:xfrm>
            <a:off x="1097279" y="6446838"/>
            <a:ext cx="6818262" cy="365125"/>
          </a:xfrm>
        </p:spPr>
        <p:txBody>
          <a:bodyPr/>
          <a:lstStyle/>
          <a:p>
            <a:endParaRPr lang="en-US"/>
          </a:p>
        </p:txBody>
      </p:sp>
      <p:sp>
        <p:nvSpPr>
          <p:cNvPr id="7" name="Slide Number Placeholder 6"/>
          <p:cNvSpPr>
            <a:spLocks noGrp="1"/>
          </p:cNvSpPr>
          <p:nvPr>
            <p:ph type="sldNum" sz="quarter" idx="12"/>
          </p:nvPr>
        </p:nvSpPr>
        <p:spPr/>
        <p:txBody>
          <a:bodyPr/>
          <a:lstStyle/>
          <a:p>
            <a:fld id="{9510D6B2-6F48-4B4F-9680-745183F5404A}" type="slidenum">
              <a:rPr lang="en-US" smtClean="0"/>
              <a:t>‹#›</a:t>
            </a:fld>
            <a:endParaRPr lang="en-US"/>
          </a:p>
        </p:txBody>
      </p:sp>
    </p:spTree>
    <p:extLst>
      <p:ext uri="{BB962C8B-B14F-4D97-AF65-F5344CB8AC3E}">
        <p14:creationId xmlns:p14="http://schemas.microsoft.com/office/powerpoint/2010/main" val="3945727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70230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367671"/>
            <a:ext cx="10058400" cy="450142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BB0018FD-E62B-1B46-ACAC-F728EFD18D3F}" type="datetimeFigureOut">
              <a:rPr lang="en-US" smtClean="0"/>
              <a:t>5/5/2025</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9510D6B2-6F48-4B4F-9680-745183F5404A}"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178289"/>
            <a:ext cx="9966960" cy="0"/>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059949"/>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Lst>
  <p:txStyles>
    <p:titleStyle>
      <a:lvl1pPr algn="l" defTabSz="914400" rtl="0" eaLnBrk="1" latinLnBrk="0" hangingPunct="1">
        <a:lnSpc>
          <a:spcPct val="90000"/>
        </a:lnSpc>
        <a:spcBef>
          <a:spcPct val="0"/>
        </a:spcBef>
        <a:buNone/>
        <a:defRPr sz="32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gif"/><Relationship Id="rId7" Type="http://schemas.microsoft.com/office/2011/relationships/inkAction" Target="../ink/inkAction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hyperlink" Target="https://remm.hhs.gov/Radiation-Screening-Recommendations-from-RadResponder1.pdf" TargetMode="External"/><Relationship Id="rId3" Type="http://schemas.microsoft.com/office/2018/10/relationships/comments" Target="../comments/modernComment_104_50E19465.xml"/><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23.gif"/><Relationship Id="rId9" Type="http://schemas.microsoft.com/office/2011/relationships/inkAction" Target="../ink/inkAction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notesSlide" Target="../notesSlides/notesSlide22.xml"/><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7.png"/><Relationship Id="rId5" Type="http://schemas.openxmlformats.org/officeDocument/2006/relationships/image" Target="../media/image36.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7.pn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96E3C-D61F-CA86-E4D6-239631A9472C}"/>
              </a:ext>
            </a:extLst>
          </p:cNvPr>
          <p:cNvSpPr>
            <a:spLocks noGrp="1"/>
          </p:cNvSpPr>
          <p:nvPr>
            <p:ph type="ctrTitle"/>
          </p:nvPr>
        </p:nvSpPr>
        <p:spPr/>
        <p:txBody>
          <a:bodyPr/>
          <a:lstStyle/>
          <a:p>
            <a:r>
              <a:rPr lang="en-US"/>
              <a:t>Crisis Mapping: </a:t>
            </a:r>
            <a:br>
              <a:rPr lang="en-US"/>
            </a:br>
            <a:r>
              <a:rPr lang="en-US"/>
              <a:t>St. </a:t>
            </a:r>
            <a:r>
              <a:rPr lang="en-US" err="1"/>
              <a:t>Himark</a:t>
            </a:r>
            <a:r>
              <a:rPr lang="en-US"/>
              <a:t> 2019</a:t>
            </a:r>
          </a:p>
        </p:txBody>
      </p:sp>
      <p:sp>
        <p:nvSpPr>
          <p:cNvPr id="3" name="Subtitle 2">
            <a:extLst>
              <a:ext uri="{FF2B5EF4-FFF2-40B4-BE49-F238E27FC236}">
                <a16:creationId xmlns:a16="http://schemas.microsoft.com/office/drawing/2014/main" id="{ACD5A051-B267-BF52-9AEE-988AB6BD0970}"/>
              </a:ext>
            </a:extLst>
          </p:cNvPr>
          <p:cNvSpPr>
            <a:spLocks noGrp="1"/>
          </p:cNvSpPr>
          <p:nvPr>
            <p:ph type="subTitle" idx="1"/>
          </p:nvPr>
        </p:nvSpPr>
        <p:spPr/>
        <p:txBody>
          <a:bodyPr>
            <a:normAutofit/>
          </a:bodyPr>
          <a:lstStyle/>
          <a:p>
            <a:r>
              <a:rPr lang="en-US" sz="2000"/>
              <a:t>Group 2: Charles </a:t>
            </a:r>
            <a:r>
              <a:rPr lang="en-US" sz="2000" err="1"/>
              <a:t>devlen</a:t>
            </a:r>
            <a:r>
              <a:rPr lang="en-US" sz="2000"/>
              <a:t>, </a:t>
            </a:r>
            <a:r>
              <a:rPr lang="en-US" sz="2000" err="1"/>
              <a:t>sarah</a:t>
            </a:r>
            <a:r>
              <a:rPr lang="en-US" sz="2000"/>
              <a:t> </a:t>
            </a:r>
            <a:r>
              <a:rPr lang="en-US" sz="2000" err="1"/>
              <a:t>gothard</a:t>
            </a:r>
            <a:r>
              <a:rPr lang="en-US" sz="2000"/>
              <a:t>, </a:t>
            </a:r>
            <a:r>
              <a:rPr lang="en-US" sz="2000" err="1"/>
              <a:t>konain</a:t>
            </a:r>
            <a:r>
              <a:rPr lang="en-US" sz="2000"/>
              <a:t> </a:t>
            </a:r>
            <a:r>
              <a:rPr lang="en-US" sz="2000" err="1"/>
              <a:t>niaz</a:t>
            </a:r>
            <a:r>
              <a:rPr lang="en-US" sz="2000"/>
              <a:t>, </a:t>
            </a:r>
            <a:r>
              <a:rPr lang="en-US" sz="2000" err="1"/>
              <a:t>kenna</a:t>
            </a:r>
            <a:r>
              <a:rPr lang="en-US" sz="2000"/>
              <a:t> </a:t>
            </a:r>
            <a:r>
              <a:rPr lang="en-US" sz="2000" err="1"/>
              <a:t>pezzi</a:t>
            </a:r>
            <a:endParaRPr lang="en-US" sz="2000"/>
          </a:p>
        </p:txBody>
      </p:sp>
    </p:spTree>
    <p:extLst>
      <p:ext uri="{BB962C8B-B14F-4D97-AF65-F5344CB8AC3E}">
        <p14:creationId xmlns:p14="http://schemas.microsoft.com/office/powerpoint/2010/main" val="2685948004"/>
      </p:ext>
    </p:extLst>
  </p:cSld>
  <p:clrMapOvr>
    <a:masterClrMapping/>
  </p:clrMapOvr>
  <mc:AlternateContent xmlns:mc="http://schemas.openxmlformats.org/markup-compatibility/2006">
    <mc:Choice xmlns:p14="http://schemas.microsoft.com/office/powerpoint/2010/main" Requires="p14">
      <p:transition spd="slow" p14:dur="2000" advTm="16828"/>
    </mc:Choice>
    <mc:Fallback>
      <p:transition spd="slow" advTm="1682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8927D-7190-C261-28BA-757640F5B4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59C14F-C388-C784-4AA4-B37314F21EE1}"/>
              </a:ext>
            </a:extLst>
          </p:cNvPr>
          <p:cNvSpPr>
            <a:spLocks noGrp="1"/>
          </p:cNvSpPr>
          <p:nvPr>
            <p:ph type="title"/>
          </p:nvPr>
        </p:nvSpPr>
        <p:spPr/>
        <p:txBody>
          <a:bodyPr/>
          <a:lstStyle/>
          <a:p>
            <a:r>
              <a:rPr lang="en-US"/>
              <a:t>Data Exploration</a:t>
            </a:r>
          </a:p>
        </p:txBody>
      </p:sp>
      <p:sp>
        <p:nvSpPr>
          <p:cNvPr id="7" name="Oval 6">
            <a:extLst>
              <a:ext uri="{FF2B5EF4-FFF2-40B4-BE49-F238E27FC236}">
                <a16:creationId xmlns:a16="http://schemas.microsoft.com/office/drawing/2014/main" id="{1F6D811C-1080-8070-D48B-91CEA7102B7A}"/>
              </a:ext>
            </a:extLst>
          </p:cNvPr>
          <p:cNvSpPr/>
          <p:nvPr/>
        </p:nvSpPr>
        <p:spPr>
          <a:xfrm>
            <a:off x="11210544" y="5797296"/>
            <a:ext cx="739022" cy="739022"/>
          </a:xfrm>
          <a:prstGeom prst="ellipse">
            <a:avLst/>
          </a:prstGeom>
          <a:solidFill>
            <a:schemeClr val="accent1">
              <a:lumMod val="60000"/>
              <a:lumOff val="40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Content Placeholder 2">
            <a:extLst>
              <a:ext uri="{FF2B5EF4-FFF2-40B4-BE49-F238E27FC236}">
                <a16:creationId xmlns:a16="http://schemas.microsoft.com/office/drawing/2014/main" id="{B5FA9B5E-8639-01D8-9AD3-6649A216AF29}"/>
              </a:ext>
            </a:extLst>
          </p:cNvPr>
          <p:cNvSpPr>
            <a:spLocks noGrp="1"/>
          </p:cNvSpPr>
          <p:nvPr>
            <p:ph idx="1"/>
          </p:nvPr>
        </p:nvSpPr>
        <p:spPr>
          <a:xfrm>
            <a:off x="1181100" y="1593917"/>
            <a:ext cx="2888504" cy="4377513"/>
          </a:xfrm>
        </p:spPr>
        <p:txBody>
          <a:bodyPr vert="horz" lIns="0" tIns="45720" rIns="0" bIns="45720" rtlCol="0" anchor="t">
            <a:normAutofit/>
          </a:bodyPr>
          <a:lstStyle/>
          <a:p>
            <a:pPr marL="0" indent="0">
              <a:buNone/>
            </a:pPr>
            <a:r>
              <a:rPr lang="en-US" sz="2000" b="1"/>
              <a:t>Correlation</a:t>
            </a:r>
          </a:p>
          <a:p>
            <a:pPr>
              <a:buFont typeface="Arial" panose="020B0604020202020204" pitchFamily="34" charset="0"/>
              <a:buChar char="•"/>
            </a:pPr>
            <a:r>
              <a:rPr lang="en-US" sz="2000"/>
              <a:t>For aggregate data, there was a moderate correlation between longitude and the value of radiation</a:t>
            </a:r>
          </a:p>
        </p:txBody>
      </p:sp>
      <p:pic>
        <p:nvPicPr>
          <p:cNvPr id="8" name="Picture 7">
            <a:extLst>
              <a:ext uri="{FF2B5EF4-FFF2-40B4-BE49-F238E27FC236}">
                <a16:creationId xmlns:a16="http://schemas.microsoft.com/office/drawing/2014/main" id="{2BAB3A83-1773-55DE-8A39-29D9F800D288}"/>
              </a:ext>
            </a:extLst>
          </p:cNvPr>
          <p:cNvPicPr>
            <a:picLocks noChangeAspect="1"/>
          </p:cNvPicPr>
          <p:nvPr/>
        </p:nvPicPr>
        <p:blipFill>
          <a:blip r:embed="rId3"/>
          <a:stretch>
            <a:fillRect/>
          </a:stretch>
        </p:blipFill>
        <p:spPr>
          <a:xfrm>
            <a:off x="4378464" y="1600200"/>
            <a:ext cx="6777216" cy="46352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94830703"/>
      </p:ext>
    </p:extLst>
  </p:cSld>
  <p:clrMapOvr>
    <a:masterClrMapping/>
  </p:clrMapOvr>
  <mc:AlternateContent xmlns:mc="http://schemas.openxmlformats.org/markup-compatibility/2006" xmlns:p14="http://schemas.microsoft.com/office/powerpoint/2010/main">
    <mc:Choice Requires="p14">
      <p:transition spd="slow" p14:dur="2000" advTm="11707"/>
    </mc:Choice>
    <mc:Fallback xmlns="">
      <p:transition spd="slow" advTm="1170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56290-A1FA-B49A-BC69-698D6520D5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2910F8-C4A3-0CC0-F28F-82B32B77C4F9}"/>
              </a:ext>
            </a:extLst>
          </p:cNvPr>
          <p:cNvSpPr>
            <a:spLocks noGrp="1"/>
          </p:cNvSpPr>
          <p:nvPr>
            <p:ph type="title"/>
          </p:nvPr>
        </p:nvSpPr>
        <p:spPr/>
        <p:txBody>
          <a:bodyPr/>
          <a:lstStyle/>
          <a:p>
            <a:r>
              <a:rPr lang="en-US"/>
              <a:t>Visualization and Analysis: </a:t>
            </a:r>
            <a:r>
              <a:rPr lang="en-US">
                <a:solidFill>
                  <a:schemeClr val="accent1"/>
                </a:solidFill>
              </a:rPr>
              <a:t>Uncertainty [Mean]</a:t>
            </a:r>
          </a:p>
        </p:txBody>
      </p:sp>
      <p:sp>
        <p:nvSpPr>
          <p:cNvPr id="4" name="Oval 3">
            <a:extLst>
              <a:ext uri="{FF2B5EF4-FFF2-40B4-BE49-F238E27FC236}">
                <a16:creationId xmlns:a16="http://schemas.microsoft.com/office/drawing/2014/main" id="{06421D2E-0C55-DE7D-FD0A-792A455F129E}"/>
              </a:ext>
            </a:extLst>
          </p:cNvPr>
          <p:cNvSpPr/>
          <p:nvPr/>
        </p:nvSpPr>
        <p:spPr>
          <a:xfrm>
            <a:off x="11212889" y="5817980"/>
            <a:ext cx="739022" cy="739022"/>
          </a:xfrm>
          <a:prstGeom prst="ellipse">
            <a:avLst/>
          </a:prstGeom>
          <a:solidFill>
            <a:schemeClr val="accent1">
              <a:lumMod val="60000"/>
              <a:lumOff val="40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 name="Oval 4">
            <a:extLst>
              <a:ext uri="{FF2B5EF4-FFF2-40B4-BE49-F238E27FC236}">
                <a16:creationId xmlns:a16="http://schemas.microsoft.com/office/drawing/2014/main" id="{9B1A7E88-216E-1ED4-8374-3A9732CFB999}"/>
              </a:ext>
            </a:extLst>
          </p:cNvPr>
          <p:cNvSpPr/>
          <p:nvPr/>
        </p:nvSpPr>
        <p:spPr>
          <a:xfrm>
            <a:off x="11211425" y="5797296"/>
            <a:ext cx="739022" cy="739022"/>
          </a:xfrm>
          <a:prstGeom prst="ellipse">
            <a:avLst/>
          </a:prstGeom>
          <a:solidFill>
            <a:schemeClr val="accent1">
              <a:lumMod val="75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17" name="Picture 16">
            <a:extLst>
              <a:ext uri="{FF2B5EF4-FFF2-40B4-BE49-F238E27FC236}">
                <a16:creationId xmlns:a16="http://schemas.microsoft.com/office/drawing/2014/main" id="{BE84627C-D492-E0A3-7490-2795823EFEBC}"/>
              </a:ext>
            </a:extLst>
          </p:cNvPr>
          <p:cNvPicPr>
            <a:picLocks noChangeAspect="1"/>
          </p:cNvPicPr>
          <p:nvPr/>
        </p:nvPicPr>
        <p:blipFill>
          <a:blip r:embed="rId3"/>
          <a:stretch>
            <a:fillRect/>
          </a:stretch>
        </p:blipFill>
        <p:spPr>
          <a:xfrm>
            <a:off x="4317558" y="1704056"/>
            <a:ext cx="6838122" cy="4307130"/>
          </a:xfrm>
          <a:prstGeom prst="rect">
            <a:avLst/>
          </a:prstGeom>
          <a:effectLst>
            <a:outerShdw blurRad="50800" dist="38100" dir="2700000" algn="tl" rotWithShape="0">
              <a:prstClr val="black">
                <a:alpha val="40000"/>
              </a:prstClr>
            </a:outerShdw>
          </a:effectLst>
        </p:spPr>
      </p:pic>
      <p:sp>
        <p:nvSpPr>
          <p:cNvPr id="18" name="Content Placeholder 2">
            <a:extLst>
              <a:ext uri="{FF2B5EF4-FFF2-40B4-BE49-F238E27FC236}">
                <a16:creationId xmlns:a16="http://schemas.microsoft.com/office/drawing/2014/main" id="{D3ACF9B3-DBEB-65A1-D6C5-58121B3C2248}"/>
              </a:ext>
            </a:extLst>
          </p:cNvPr>
          <p:cNvSpPr>
            <a:spLocks noGrp="1"/>
          </p:cNvSpPr>
          <p:nvPr>
            <p:ph idx="1"/>
          </p:nvPr>
        </p:nvSpPr>
        <p:spPr>
          <a:xfrm>
            <a:off x="1181100" y="1600199"/>
            <a:ext cx="2818406" cy="4641575"/>
          </a:xfrm>
        </p:spPr>
        <p:txBody>
          <a:bodyPr vert="horz" lIns="0" tIns="45720" rIns="0" bIns="45720" rtlCol="0" anchor="t">
            <a:normAutofit fontScale="92500" lnSpcReduction="10000"/>
          </a:bodyPr>
          <a:lstStyle/>
          <a:p>
            <a:pPr>
              <a:buFont typeface="Arial" panose="020B0604020202020204" pitchFamily="34" charset="0"/>
              <a:buChar char="•"/>
            </a:pPr>
            <a:r>
              <a:rPr lang="en-US" sz="2000"/>
              <a:t>Parametric </a:t>
            </a:r>
            <a:r>
              <a:rPr lang="en-US" sz="2000" err="1"/>
              <a:t>T.test</a:t>
            </a:r>
            <a:r>
              <a:rPr lang="en-US" sz="2000"/>
              <a:t> (</a:t>
            </a:r>
            <a:r>
              <a:rPr lang="en-US" sz="2000" err="1"/>
              <a:t>p.value</a:t>
            </a:r>
            <a:r>
              <a:rPr lang="en-US" sz="2000"/>
              <a:t> = 0.08) found moderate but non-significant signaling of a difference between daily averages of mobile and static sensors</a:t>
            </a:r>
          </a:p>
          <a:p>
            <a:pPr>
              <a:buFont typeface="Arial" panose="020B0604020202020204" pitchFamily="34" charset="0"/>
              <a:buChar char="•"/>
            </a:pPr>
            <a:r>
              <a:rPr lang="en-US" sz="2000"/>
              <a:t>Non-parametric Wilcoxon Rank-Sum </a:t>
            </a:r>
            <a:r>
              <a:rPr lang="en-US" sz="2000" err="1"/>
              <a:t>T.test</a:t>
            </a:r>
            <a:r>
              <a:rPr lang="en-US" sz="2000"/>
              <a:t> (</a:t>
            </a:r>
            <a:r>
              <a:rPr lang="en-US" sz="2000" err="1"/>
              <a:t>p.value</a:t>
            </a:r>
            <a:r>
              <a:rPr lang="en-US" sz="2000"/>
              <a:t>=0.008) found significant difference between the daily averages between mobile sensor reports and static sensor reports</a:t>
            </a:r>
          </a:p>
          <a:p>
            <a:pPr marL="0" indent="0">
              <a:buNone/>
            </a:pPr>
            <a:endParaRPr lang="en-US" sz="2000"/>
          </a:p>
        </p:txBody>
      </p:sp>
    </p:spTree>
    <p:extLst>
      <p:ext uri="{BB962C8B-B14F-4D97-AF65-F5344CB8AC3E}">
        <p14:creationId xmlns:p14="http://schemas.microsoft.com/office/powerpoint/2010/main" val="2670808503"/>
      </p:ext>
    </p:extLst>
  </p:cSld>
  <p:clrMapOvr>
    <a:masterClrMapping/>
  </p:clrMapOvr>
  <mc:AlternateContent xmlns:mc="http://schemas.openxmlformats.org/markup-compatibility/2006" xmlns:p14="http://schemas.microsoft.com/office/powerpoint/2010/main">
    <mc:Choice Requires="p14">
      <p:transition spd="slow" p14:dur="2000" advTm="62209"/>
    </mc:Choice>
    <mc:Fallback xmlns="">
      <p:transition spd="slow" advTm="6220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0C558-B316-BFB1-FA15-C2A6C26CA7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95625-A6FC-0FF5-A3EE-E3664BA3B32A}"/>
              </a:ext>
            </a:extLst>
          </p:cNvPr>
          <p:cNvSpPr>
            <a:spLocks noGrp="1"/>
          </p:cNvSpPr>
          <p:nvPr>
            <p:ph type="title"/>
          </p:nvPr>
        </p:nvSpPr>
        <p:spPr/>
        <p:txBody>
          <a:bodyPr/>
          <a:lstStyle/>
          <a:p>
            <a:r>
              <a:rPr lang="en-US"/>
              <a:t>Visualization and Analysis: </a:t>
            </a:r>
            <a:r>
              <a:rPr lang="en-US">
                <a:solidFill>
                  <a:schemeClr val="accent1"/>
                </a:solidFill>
              </a:rPr>
              <a:t>Uncertainty [SD]</a:t>
            </a:r>
          </a:p>
        </p:txBody>
      </p:sp>
      <p:sp>
        <p:nvSpPr>
          <p:cNvPr id="4" name="Oval 3">
            <a:extLst>
              <a:ext uri="{FF2B5EF4-FFF2-40B4-BE49-F238E27FC236}">
                <a16:creationId xmlns:a16="http://schemas.microsoft.com/office/drawing/2014/main" id="{F0F76957-C499-535F-1B56-1D9BFF1DE3F7}"/>
              </a:ext>
            </a:extLst>
          </p:cNvPr>
          <p:cNvSpPr/>
          <p:nvPr/>
        </p:nvSpPr>
        <p:spPr>
          <a:xfrm>
            <a:off x="11212889" y="5817980"/>
            <a:ext cx="739022" cy="739022"/>
          </a:xfrm>
          <a:prstGeom prst="ellipse">
            <a:avLst/>
          </a:prstGeom>
          <a:solidFill>
            <a:schemeClr val="accent1">
              <a:lumMod val="60000"/>
              <a:lumOff val="40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 name="Oval 4">
            <a:extLst>
              <a:ext uri="{FF2B5EF4-FFF2-40B4-BE49-F238E27FC236}">
                <a16:creationId xmlns:a16="http://schemas.microsoft.com/office/drawing/2014/main" id="{9F766911-C39B-396B-E497-68DDCC9C0974}"/>
              </a:ext>
            </a:extLst>
          </p:cNvPr>
          <p:cNvSpPr/>
          <p:nvPr/>
        </p:nvSpPr>
        <p:spPr>
          <a:xfrm>
            <a:off x="11211425" y="5797296"/>
            <a:ext cx="739022" cy="739022"/>
          </a:xfrm>
          <a:prstGeom prst="ellipse">
            <a:avLst/>
          </a:prstGeom>
          <a:solidFill>
            <a:schemeClr val="accent1">
              <a:lumMod val="75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7" name="Picture 6">
            <a:extLst>
              <a:ext uri="{FF2B5EF4-FFF2-40B4-BE49-F238E27FC236}">
                <a16:creationId xmlns:a16="http://schemas.microsoft.com/office/drawing/2014/main" id="{343968FD-9FF4-5082-23C6-41F2AF02C3FA}"/>
              </a:ext>
            </a:extLst>
          </p:cNvPr>
          <p:cNvPicPr>
            <a:picLocks noChangeAspect="1"/>
          </p:cNvPicPr>
          <p:nvPr/>
        </p:nvPicPr>
        <p:blipFill>
          <a:blip r:embed="rId3"/>
          <a:stretch>
            <a:fillRect/>
          </a:stretch>
        </p:blipFill>
        <p:spPr>
          <a:xfrm>
            <a:off x="245536" y="1595885"/>
            <a:ext cx="5719494" cy="3564188"/>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11C57E36-C62C-9760-7C4F-1B793F3FE0C3}"/>
              </a:ext>
            </a:extLst>
          </p:cNvPr>
          <p:cNvPicPr>
            <a:picLocks noChangeAspect="1"/>
          </p:cNvPicPr>
          <p:nvPr/>
        </p:nvPicPr>
        <p:blipFill>
          <a:blip r:embed="rId4"/>
          <a:stretch>
            <a:fillRect/>
          </a:stretch>
        </p:blipFill>
        <p:spPr>
          <a:xfrm>
            <a:off x="6186045" y="1595885"/>
            <a:ext cx="5794138" cy="3620170"/>
          </a:xfrm>
          <a:prstGeom prst="rect">
            <a:avLst/>
          </a:prstGeom>
          <a:effectLst>
            <a:outerShdw blurRad="50800" dist="38100" dir="2700000" algn="tl" rotWithShape="0">
              <a:prstClr val="black">
                <a:alpha val="40000"/>
              </a:prstClr>
            </a:outerShdw>
          </a:effectLst>
        </p:spPr>
      </p:pic>
      <p:sp>
        <p:nvSpPr>
          <p:cNvPr id="12" name="Content Placeholder 2">
            <a:extLst>
              <a:ext uri="{FF2B5EF4-FFF2-40B4-BE49-F238E27FC236}">
                <a16:creationId xmlns:a16="http://schemas.microsoft.com/office/drawing/2014/main" id="{B772F7EF-4C42-9CE7-B1C5-E02B3BD6D277}"/>
              </a:ext>
            </a:extLst>
          </p:cNvPr>
          <p:cNvSpPr>
            <a:spLocks noGrp="1"/>
          </p:cNvSpPr>
          <p:nvPr>
            <p:ph idx="1"/>
          </p:nvPr>
        </p:nvSpPr>
        <p:spPr>
          <a:xfrm>
            <a:off x="1181100" y="5374762"/>
            <a:ext cx="9974580" cy="739022"/>
          </a:xfrm>
        </p:spPr>
        <p:txBody>
          <a:bodyPr vert="horz" lIns="0" tIns="45720" rIns="0" bIns="45720" rtlCol="0" anchor="t">
            <a:normAutofit/>
          </a:bodyPr>
          <a:lstStyle/>
          <a:p>
            <a:pPr marL="0" indent="0">
              <a:buNone/>
            </a:pPr>
            <a:r>
              <a:rPr lang="en-US" sz="2000"/>
              <a:t>Concentrations of Variance where in relatively the same geographical locations between mobile and static sensor reports </a:t>
            </a:r>
          </a:p>
        </p:txBody>
      </p:sp>
    </p:spTree>
    <p:extLst>
      <p:ext uri="{BB962C8B-B14F-4D97-AF65-F5344CB8AC3E}">
        <p14:creationId xmlns:p14="http://schemas.microsoft.com/office/powerpoint/2010/main" val="3505789353"/>
      </p:ext>
    </p:extLst>
  </p:cSld>
  <p:clrMapOvr>
    <a:masterClrMapping/>
  </p:clrMapOvr>
  <mc:AlternateContent xmlns:mc="http://schemas.openxmlformats.org/markup-compatibility/2006" xmlns:p14="http://schemas.microsoft.com/office/powerpoint/2010/main">
    <mc:Choice Requires="p14">
      <p:transition spd="slow" p14:dur="2000" advTm="46565"/>
    </mc:Choice>
    <mc:Fallback xmlns="">
      <p:transition spd="slow" advTm="4656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B6B05-6381-A0EB-2D51-83BDC164F1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792A62-DDEC-D011-B2EA-EDA71132FC93}"/>
              </a:ext>
            </a:extLst>
          </p:cNvPr>
          <p:cNvSpPr>
            <a:spLocks noGrp="1"/>
          </p:cNvSpPr>
          <p:nvPr>
            <p:ph type="title"/>
          </p:nvPr>
        </p:nvSpPr>
        <p:spPr/>
        <p:txBody>
          <a:bodyPr/>
          <a:lstStyle/>
          <a:p>
            <a:r>
              <a:rPr lang="en-US"/>
              <a:t>Visualization and Analysis: </a:t>
            </a:r>
            <a:r>
              <a:rPr lang="en-US">
                <a:solidFill>
                  <a:schemeClr val="accent1"/>
                </a:solidFill>
              </a:rPr>
              <a:t>Uncertainty [SD]</a:t>
            </a:r>
          </a:p>
        </p:txBody>
      </p:sp>
      <p:sp>
        <p:nvSpPr>
          <p:cNvPr id="4" name="Oval 3">
            <a:extLst>
              <a:ext uri="{FF2B5EF4-FFF2-40B4-BE49-F238E27FC236}">
                <a16:creationId xmlns:a16="http://schemas.microsoft.com/office/drawing/2014/main" id="{CC81B2B4-CC04-29F2-0359-055279E287B0}"/>
              </a:ext>
            </a:extLst>
          </p:cNvPr>
          <p:cNvSpPr/>
          <p:nvPr/>
        </p:nvSpPr>
        <p:spPr>
          <a:xfrm>
            <a:off x="11212889" y="5817980"/>
            <a:ext cx="739022" cy="739022"/>
          </a:xfrm>
          <a:prstGeom prst="ellipse">
            <a:avLst/>
          </a:prstGeom>
          <a:solidFill>
            <a:schemeClr val="accent1">
              <a:lumMod val="60000"/>
              <a:lumOff val="40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 name="Oval 4">
            <a:extLst>
              <a:ext uri="{FF2B5EF4-FFF2-40B4-BE49-F238E27FC236}">
                <a16:creationId xmlns:a16="http://schemas.microsoft.com/office/drawing/2014/main" id="{70696D84-B963-7662-F927-75827BAC6C99}"/>
              </a:ext>
            </a:extLst>
          </p:cNvPr>
          <p:cNvSpPr/>
          <p:nvPr/>
        </p:nvSpPr>
        <p:spPr>
          <a:xfrm>
            <a:off x="11211425" y="5797296"/>
            <a:ext cx="739022" cy="739022"/>
          </a:xfrm>
          <a:prstGeom prst="ellipse">
            <a:avLst/>
          </a:prstGeom>
          <a:solidFill>
            <a:schemeClr val="accent1">
              <a:lumMod val="75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2" name="Content Placeholder 2">
            <a:extLst>
              <a:ext uri="{FF2B5EF4-FFF2-40B4-BE49-F238E27FC236}">
                <a16:creationId xmlns:a16="http://schemas.microsoft.com/office/drawing/2014/main" id="{56824B27-46AF-A0F0-0937-B0F79E3340BA}"/>
              </a:ext>
            </a:extLst>
          </p:cNvPr>
          <p:cNvSpPr>
            <a:spLocks noGrp="1"/>
          </p:cNvSpPr>
          <p:nvPr>
            <p:ph idx="1"/>
          </p:nvPr>
        </p:nvSpPr>
        <p:spPr>
          <a:xfrm>
            <a:off x="1181100" y="1600199"/>
            <a:ext cx="2818406" cy="3859595"/>
          </a:xfrm>
        </p:spPr>
        <p:txBody>
          <a:bodyPr vert="horz" lIns="0" tIns="45720" rIns="0" bIns="45720" rtlCol="0" anchor="t">
            <a:normAutofit/>
          </a:bodyPr>
          <a:lstStyle/>
          <a:p>
            <a:pPr marL="0" indent="0">
              <a:buNone/>
            </a:pPr>
            <a:r>
              <a:rPr lang="en-US" sz="2000"/>
              <a:t>Standard Variation had significant change on Wednesday for mobile users, but static sensors so nominal changes in variation. </a:t>
            </a:r>
          </a:p>
        </p:txBody>
      </p:sp>
      <p:pic>
        <p:nvPicPr>
          <p:cNvPr id="6" name="Picture 5">
            <a:extLst>
              <a:ext uri="{FF2B5EF4-FFF2-40B4-BE49-F238E27FC236}">
                <a16:creationId xmlns:a16="http://schemas.microsoft.com/office/drawing/2014/main" id="{6CDBA719-4135-8B31-ADD7-9A8FC51130BB}"/>
              </a:ext>
            </a:extLst>
          </p:cNvPr>
          <p:cNvPicPr>
            <a:picLocks noChangeAspect="1"/>
          </p:cNvPicPr>
          <p:nvPr/>
        </p:nvPicPr>
        <p:blipFill>
          <a:blip r:embed="rId3"/>
          <a:stretch>
            <a:fillRect/>
          </a:stretch>
        </p:blipFill>
        <p:spPr>
          <a:xfrm>
            <a:off x="4768891" y="1499202"/>
            <a:ext cx="6394409" cy="38595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2930015"/>
      </p:ext>
    </p:extLst>
  </p:cSld>
  <p:clrMapOvr>
    <a:masterClrMapping/>
  </p:clrMapOvr>
  <mc:AlternateContent xmlns:mc="http://schemas.openxmlformats.org/markup-compatibility/2006" xmlns:p14="http://schemas.microsoft.com/office/powerpoint/2010/main">
    <mc:Choice Requires="p14">
      <p:transition spd="slow" p14:dur="2000" advTm="41978"/>
    </mc:Choice>
    <mc:Fallback xmlns="">
      <p:transition spd="slow" advTm="4197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68114-22BF-CF6B-2EB9-CB0D28F33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E63D8E-ACC4-1AB4-76D9-3E1CDB755FDB}"/>
              </a:ext>
            </a:extLst>
          </p:cNvPr>
          <p:cNvSpPr>
            <a:spLocks noGrp="1"/>
          </p:cNvSpPr>
          <p:nvPr>
            <p:ph type="title"/>
          </p:nvPr>
        </p:nvSpPr>
        <p:spPr/>
        <p:txBody>
          <a:bodyPr/>
          <a:lstStyle/>
          <a:p>
            <a:r>
              <a:rPr lang="en-US"/>
              <a:t>Visualization and Analysis: </a:t>
            </a:r>
            <a:r>
              <a:rPr lang="en-US">
                <a:solidFill>
                  <a:schemeClr val="accent1"/>
                </a:solidFill>
              </a:rPr>
              <a:t>Uncertainty [SD]</a:t>
            </a:r>
          </a:p>
        </p:txBody>
      </p:sp>
      <p:sp>
        <p:nvSpPr>
          <p:cNvPr id="4" name="Oval 3">
            <a:extLst>
              <a:ext uri="{FF2B5EF4-FFF2-40B4-BE49-F238E27FC236}">
                <a16:creationId xmlns:a16="http://schemas.microsoft.com/office/drawing/2014/main" id="{D6FA914D-5C3F-8FE6-8C99-7BF24E5EFAE5}"/>
              </a:ext>
            </a:extLst>
          </p:cNvPr>
          <p:cNvSpPr/>
          <p:nvPr/>
        </p:nvSpPr>
        <p:spPr>
          <a:xfrm>
            <a:off x="11212889" y="5817980"/>
            <a:ext cx="739022" cy="739022"/>
          </a:xfrm>
          <a:prstGeom prst="ellipse">
            <a:avLst/>
          </a:prstGeom>
          <a:solidFill>
            <a:schemeClr val="accent1">
              <a:lumMod val="60000"/>
              <a:lumOff val="40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 name="Oval 4">
            <a:extLst>
              <a:ext uri="{FF2B5EF4-FFF2-40B4-BE49-F238E27FC236}">
                <a16:creationId xmlns:a16="http://schemas.microsoft.com/office/drawing/2014/main" id="{70A450BE-75F8-B98F-629B-339D8C0DB564}"/>
              </a:ext>
            </a:extLst>
          </p:cNvPr>
          <p:cNvSpPr/>
          <p:nvPr/>
        </p:nvSpPr>
        <p:spPr>
          <a:xfrm>
            <a:off x="11211425" y="5797296"/>
            <a:ext cx="739022" cy="739022"/>
          </a:xfrm>
          <a:prstGeom prst="ellipse">
            <a:avLst/>
          </a:prstGeom>
          <a:solidFill>
            <a:schemeClr val="accent1">
              <a:lumMod val="75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2" name="Content Placeholder 2">
            <a:extLst>
              <a:ext uri="{FF2B5EF4-FFF2-40B4-BE49-F238E27FC236}">
                <a16:creationId xmlns:a16="http://schemas.microsoft.com/office/drawing/2014/main" id="{49B1649F-8837-AEAF-F190-A0338D573C6B}"/>
              </a:ext>
            </a:extLst>
          </p:cNvPr>
          <p:cNvSpPr>
            <a:spLocks noGrp="1"/>
          </p:cNvSpPr>
          <p:nvPr>
            <p:ph idx="1"/>
          </p:nvPr>
        </p:nvSpPr>
        <p:spPr>
          <a:xfrm>
            <a:off x="1181100" y="1600199"/>
            <a:ext cx="2818406" cy="3859595"/>
          </a:xfrm>
        </p:spPr>
        <p:txBody>
          <a:bodyPr vert="horz" lIns="0" tIns="45720" rIns="0" bIns="45720" rtlCol="0" anchor="t">
            <a:normAutofit fontScale="92500" lnSpcReduction="20000"/>
          </a:bodyPr>
          <a:lstStyle/>
          <a:p>
            <a:pPr marL="0" indent="0">
              <a:buNone/>
            </a:pPr>
            <a:r>
              <a:rPr lang="en-US" sz="2000"/>
              <a:t>Neither parametric </a:t>
            </a:r>
            <a:r>
              <a:rPr lang="en-US" sz="2000" err="1"/>
              <a:t>T.test</a:t>
            </a:r>
            <a:r>
              <a:rPr lang="en-US" sz="2000"/>
              <a:t> (</a:t>
            </a:r>
            <a:r>
              <a:rPr lang="en-US" sz="2000" err="1"/>
              <a:t>p.value</a:t>
            </a:r>
            <a:r>
              <a:rPr lang="en-US" sz="2000"/>
              <a:t> = 0.12) or Non-parametric Welch </a:t>
            </a:r>
            <a:r>
              <a:rPr lang="en-US" sz="2000" err="1"/>
              <a:t>T.test</a:t>
            </a:r>
            <a:r>
              <a:rPr lang="en-US" sz="2000"/>
              <a:t> (0.095) found significant difference between the daily variation between mobile sensor reports and static sensor reports</a:t>
            </a:r>
          </a:p>
          <a:p>
            <a:pPr marL="0" indent="0">
              <a:buNone/>
            </a:pPr>
            <a:endParaRPr lang="en-US" sz="2000"/>
          </a:p>
          <a:p>
            <a:pPr marL="0" indent="0">
              <a:buNone/>
            </a:pPr>
            <a:r>
              <a:rPr lang="en-US" sz="2000"/>
              <a:t>Descriptively, more variability (mobile group </a:t>
            </a:r>
            <a:r>
              <a:rPr lang="en-US" sz="2000" err="1"/>
              <a:t>sd</a:t>
            </a:r>
            <a:r>
              <a:rPr lang="en-US" sz="2000"/>
              <a:t> average~130, static group </a:t>
            </a:r>
            <a:r>
              <a:rPr lang="en-US" sz="2000" err="1"/>
              <a:t>sd</a:t>
            </a:r>
            <a:r>
              <a:rPr lang="en-US" sz="2000"/>
              <a:t> average~11)</a:t>
            </a:r>
          </a:p>
        </p:txBody>
      </p:sp>
      <p:pic>
        <p:nvPicPr>
          <p:cNvPr id="7" name="Picture 6">
            <a:extLst>
              <a:ext uri="{FF2B5EF4-FFF2-40B4-BE49-F238E27FC236}">
                <a16:creationId xmlns:a16="http://schemas.microsoft.com/office/drawing/2014/main" id="{5C094E79-57BB-097E-C437-38C6E6F4AEBF}"/>
              </a:ext>
            </a:extLst>
          </p:cNvPr>
          <p:cNvPicPr>
            <a:picLocks noChangeAspect="1"/>
          </p:cNvPicPr>
          <p:nvPr/>
        </p:nvPicPr>
        <p:blipFill>
          <a:blip r:embed="rId3"/>
          <a:stretch>
            <a:fillRect/>
          </a:stretch>
        </p:blipFill>
        <p:spPr>
          <a:xfrm>
            <a:off x="4678200" y="1600200"/>
            <a:ext cx="6485100" cy="45064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89511126"/>
      </p:ext>
    </p:extLst>
  </p:cSld>
  <p:clrMapOvr>
    <a:masterClrMapping/>
  </p:clrMapOvr>
  <mc:AlternateContent xmlns:mc="http://schemas.openxmlformats.org/markup-compatibility/2006" xmlns:p14="http://schemas.microsoft.com/office/powerpoint/2010/main">
    <mc:Choice Requires="p14">
      <p:transition spd="slow" p14:dur="2000" advTm="66543"/>
    </mc:Choice>
    <mc:Fallback xmlns="">
      <p:transition spd="slow" advTm="6654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B0826-F3C6-6EDC-1F94-518F051ABD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922722-B893-9D8E-3891-27196DE8866E}"/>
              </a:ext>
            </a:extLst>
          </p:cNvPr>
          <p:cNvSpPr>
            <a:spLocks noGrp="1"/>
          </p:cNvSpPr>
          <p:nvPr>
            <p:ph type="title"/>
          </p:nvPr>
        </p:nvSpPr>
        <p:spPr/>
        <p:txBody>
          <a:bodyPr/>
          <a:lstStyle/>
          <a:p>
            <a:r>
              <a:rPr lang="en-US"/>
              <a:t>Visualization and Analysis: </a:t>
            </a:r>
            <a:r>
              <a:rPr lang="en-US">
                <a:solidFill>
                  <a:schemeClr val="accent1"/>
                </a:solidFill>
              </a:rPr>
              <a:t>Troubled Area [Time]</a:t>
            </a:r>
          </a:p>
        </p:txBody>
      </p:sp>
      <p:sp>
        <p:nvSpPr>
          <p:cNvPr id="4" name="Oval 3">
            <a:extLst>
              <a:ext uri="{FF2B5EF4-FFF2-40B4-BE49-F238E27FC236}">
                <a16:creationId xmlns:a16="http://schemas.microsoft.com/office/drawing/2014/main" id="{8777E8AF-8B3F-3C13-9A81-A89C9AAF5948}"/>
              </a:ext>
            </a:extLst>
          </p:cNvPr>
          <p:cNvSpPr/>
          <p:nvPr/>
        </p:nvSpPr>
        <p:spPr>
          <a:xfrm>
            <a:off x="11212889" y="5817980"/>
            <a:ext cx="739022" cy="739022"/>
          </a:xfrm>
          <a:prstGeom prst="ellipse">
            <a:avLst/>
          </a:prstGeom>
          <a:solidFill>
            <a:schemeClr val="accent1">
              <a:lumMod val="60000"/>
              <a:lumOff val="40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 name="Oval 4">
            <a:extLst>
              <a:ext uri="{FF2B5EF4-FFF2-40B4-BE49-F238E27FC236}">
                <a16:creationId xmlns:a16="http://schemas.microsoft.com/office/drawing/2014/main" id="{04D4E478-5A29-1768-6E75-371ED3331D64}"/>
              </a:ext>
            </a:extLst>
          </p:cNvPr>
          <p:cNvSpPr/>
          <p:nvPr/>
        </p:nvSpPr>
        <p:spPr>
          <a:xfrm>
            <a:off x="11211425" y="5797296"/>
            <a:ext cx="739022" cy="739022"/>
          </a:xfrm>
          <a:prstGeom prst="ellipse">
            <a:avLst/>
          </a:prstGeom>
          <a:solidFill>
            <a:schemeClr val="accent1">
              <a:lumMod val="75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11" name="Picture 10">
            <a:extLst>
              <a:ext uri="{FF2B5EF4-FFF2-40B4-BE49-F238E27FC236}">
                <a16:creationId xmlns:a16="http://schemas.microsoft.com/office/drawing/2014/main" id="{D15BDC7B-FCB0-13DD-6864-C83D9095619F}"/>
              </a:ext>
            </a:extLst>
          </p:cNvPr>
          <p:cNvPicPr>
            <a:picLocks noChangeAspect="1"/>
          </p:cNvPicPr>
          <p:nvPr/>
        </p:nvPicPr>
        <p:blipFill>
          <a:blip r:embed="rId3"/>
          <a:stretch>
            <a:fillRect/>
          </a:stretch>
        </p:blipFill>
        <p:spPr>
          <a:xfrm>
            <a:off x="439594" y="1600199"/>
            <a:ext cx="5461153" cy="3432976"/>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D34ACCE4-B009-B3E1-10DB-3F6123A6C453}"/>
              </a:ext>
            </a:extLst>
          </p:cNvPr>
          <p:cNvPicPr>
            <a:picLocks noChangeAspect="1"/>
          </p:cNvPicPr>
          <p:nvPr/>
        </p:nvPicPr>
        <p:blipFill>
          <a:blip r:embed="rId4"/>
          <a:stretch>
            <a:fillRect/>
          </a:stretch>
        </p:blipFill>
        <p:spPr>
          <a:xfrm>
            <a:off x="6439799" y="1600200"/>
            <a:ext cx="5399693" cy="34329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7300045"/>
      </p:ext>
    </p:extLst>
  </p:cSld>
  <p:clrMapOvr>
    <a:masterClrMapping/>
  </p:clrMapOvr>
  <mc:AlternateContent xmlns:mc="http://schemas.openxmlformats.org/markup-compatibility/2006" xmlns:p14="http://schemas.microsoft.com/office/powerpoint/2010/main">
    <mc:Choice Requires="p14">
      <p:transition spd="slow" p14:dur="2000" advTm="71330"/>
    </mc:Choice>
    <mc:Fallback xmlns="">
      <p:transition spd="slow" advTm="7133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E8E7D-6B2C-CB16-E613-0E0E41AAAF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7BB285-8D25-6648-A03B-3D04D551459B}"/>
              </a:ext>
            </a:extLst>
          </p:cNvPr>
          <p:cNvSpPr>
            <a:spLocks noGrp="1"/>
          </p:cNvSpPr>
          <p:nvPr>
            <p:ph type="title"/>
          </p:nvPr>
        </p:nvSpPr>
        <p:spPr/>
        <p:txBody>
          <a:bodyPr/>
          <a:lstStyle/>
          <a:p>
            <a:r>
              <a:rPr lang="en-US"/>
              <a:t>Visualization and Analysis: </a:t>
            </a:r>
            <a:r>
              <a:rPr lang="en-US">
                <a:solidFill>
                  <a:schemeClr val="accent1"/>
                </a:solidFill>
              </a:rPr>
              <a:t>Troubled Area</a:t>
            </a:r>
          </a:p>
        </p:txBody>
      </p:sp>
      <p:sp>
        <p:nvSpPr>
          <p:cNvPr id="4" name="Oval 3">
            <a:extLst>
              <a:ext uri="{FF2B5EF4-FFF2-40B4-BE49-F238E27FC236}">
                <a16:creationId xmlns:a16="http://schemas.microsoft.com/office/drawing/2014/main" id="{371D23A3-7CF0-DEC8-BC82-A2DD37B5D139}"/>
              </a:ext>
            </a:extLst>
          </p:cNvPr>
          <p:cNvSpPr/>
          <p:nvPr/>
        </p:nvSpPr>
        <p:spPr>
          <a:xfrm>
            <a:off x="11212889" y="5817980"/>
            <a:ext cx="739022" cy="739022"/>
          </a:xfrm>
          <a:prstGeom prst="ellipse">
            <a:avLst/>
          </a:prstGeom>
          <a:solidFill>
            <a:schemeClr val="accent1">
              <a:lumMod val="60000"/>
              <a:lumOff val="40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 name="Oval 4">
            <a:extLst>
              <a:ext uri="{FF2B5EF4-FFF2-40B4-BE49-F238E27FC236}">
                <a16:creationId xmlns:a16="http://schemas.microsoft.com/office/drawing/2014/main" id="{545F869A-BA44-B290-6857-8015A1F8D360}"/>
              </a:ext>
            </a:extLst>
          </p:cNvPr>
          <p:cNvSpPr/>
          <p:nvPr/>
        </p:nvSpPr>
        <p:spPr>
          <a:xfrm>
            <a:off x="11211425" y="5797296"/>
            <a:ext cx="739022" cy="739022"/>
          </a:xfrm>
          <a:prstGeom prst="ellipse">
            <a:avLst/>
          </a:prstGeom>
          <a:solidFill>
            <a:schemeClr val="accent1">
              <a:lumMod val="75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7" name="Picture 6" descr="A graph with yellow dots&#10;&#10;AI-generated content may be incorrect.">
            <a:extLst>
              <a:ext uri="{FF2B5EF4-FFF2-40B4-BE49-F238E27FC236}">
                <a16:creationId xmlns:a16="http://schemas.microsoft.com/office/drawing/2014/main" id="{57325E2D-C634-2457-3A55-BCF85503C3BF}"/>
              </a:ext>
            </a:extLst>
          </p:cNvPr>
          <p:cNvPicPr>
            <a:picLocks noChangeAspect="1"/>
          </p:cNvPicPr>
          <p:nvPr/>
        </p:nvPicPr>
        <p:blipFill>
          <a:blip r:embed="rId3"/>
          <a:srcRect t="26725" b="26930"/>
          <a:stretch/>
        </p:blipFill>
        <p:spPr>
          <a:xfrm>
            <a:off x="1181100" y="1600200"/>
            <a:ext cx="9977440" cy="4624026"/>
          </a:xfrm>
          <a:prstGeom prst="rect">
            <a:avLst/>
          </a:prstGeom>
        </p:spPr>
      </p:pic>
    </p:spTree>
    <p:extLst>
      <p:ext uri="{BB962C8B-B14F-4D97-AF65-F5344CB8AC3E}">
        <p14:creationId xmlns:p14="http://schemas.microsoft.com/office/powerpoint/2010/main" val="2283007176"/>
      </p:ext>
    </p:extLst>
  </p:cSld>
  <p:clrMapOvr>
    <a:masterClrMapping/>
  </p:clrMapOvr>
  <mc:AlternateContent xmlns:mc="http://schemas.openxmlformats.org/markup-compatibility/2006">
    <mc:Choice xmlns:p14="http://schemas.microsoft.com/office/powerpoint/2010/main" Requires="p14">
      <p:transition spd="slow" p14:dur="2000" advTm="11795"/>
    </mc:Choice>
    <mc:Fallback>
      <p:transition spd="slow" advTm="1179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F8934-201E-C771-5754-5E0F3DBEF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92DB7D-96B6-08BE-8F2E-1B795DEEA1B4}"/>
              </a:ext>
            </a:extLst>
          </p:cNvPr>
          <p:cNvSpPr>
            <a:spLocks noGrp="1"/>
          </p:cNvSpPr>
          <p:nvPr>
            <p:ph type="title"/>
          </p:nvPr>
        </p:nvSpPr>
        <p:spPr/>
        <p:txBody>
          <a:bodyPr/>
          <a:lstStyle/>
          <a:p>
            <a:r>
              <a:rPr lang="en-US"/>
              <a:t>Visualization and Analysis: </a:t>
            </a:r>
            <a:r>
              <a:rPr lang="en-US">
                <a:solidFill>
                  <a:schemeClr val="accent1"/>
                </a:solidFill>
              </a:rPr>
              <a:t>Troubled Area</a:t>
            </a:r>
          </a:p>
        </p:txBody>
      </p:sp>
      <p:sp>
        <p:nvSpPr>
          <p:cNvPr id="4" name="Oval 3">
            <a:extLst>
              <a:ext uri="{FF2B5EF4-FFF2-40B4-BE49-F238E27FC236}">
                <a16:creationId xmlns:a16="http://schemas.microsoft.com/office/drawing/2014/main" id="{630F6DBD-DBAD-9A87-87BF-54FBAC72C5F0}"/>
              </a:ext>
            </a:extLst>
          </p:cNvPr>
          <p:cNvSpPr/>
          <p:nvPr/>
        </p:nvSpPr>
        <p:spPr>
          <a:xfrm>
            <a:off x="11212889" y="5817980"/>
            <a:ext cx="739022" cy="739022"/>
          </a:xfrm>
          <a:prstGeom prst="ellipse">
            <a:avLst/>
          </a:prstGeom>
          <a:solidFill>
            <a:schemeClr val="accent1">
              <a:lumMod val="60000"/>
              <a:lumOff val="40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 name="Oval 4">
            <a:extLst>
              <a:ext uri="{FF2B5EF4-FFF2-40B4-BE49-F238E27FC236}">
                <a16:creationId xmlns:a16="http://schemas.microsoft.com/office/drawing/2014/main" id="{B7248877-961B-B017-9CF0-F7157871CFBF}"/>
              </a:ext>
            </a:extLst>
          </p:cNvPr>
          <p:cNvSpPr/>
          <p:nvPr/>
        </p:nvSpPr>
        <p:spPr>
          <a:xfrm>
            <a:off x="11211425" y="5797296"/>
            <a:ext cx="739022" cy="739022"/>
          </a:xfrm>
          <a:prstGeom prst="ellipse">
            <a:avLst/>
          </a:prstGeom>
          <a:solidFill>
            <a:schemeClr val="accent1">
              <a:lumMod val="75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18" name="Picture 17">
            <a:extLst>
              <a:ext uri="{FF2B5EF4-FFF2-40B4-BE49-F238E27FC236}">
                <a16:creationId xmlns:a16="http://schemas.microsoft.com/office/drawing/2014/main" id="{653DAAD7-DA92-AC3C-1323-34D2B0F15392}"/>
              </a:ext>
            </a:extLst>
          </p:cNvPr>
          <p:cNvPicPr>
            <a:picLocks noChangeAspect="1"/>
          </p:cNvPicPr>
          <p:nvPr/>
        </p:nvPicPr>
        <p:blipFill>
          <a:blip r:embed="rId3"/>
          <a:stretch>
            <a:fillRect/>
          </a:stretch>
        </p:blipFill>
        <p:spPr>
          <a:xfrm>
            <a:off x="189676" y="1600200"/>
            <a:ext cx="5906324" cy="3677163"/>
          </a:xfrm>
          <a:prstGeom prst="rect">
            <a:avLst/>
          </a:prstGeom>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8E109F06-B558-7E68-9EB6-81FD9246427D}"/>
              </a:ext>
            </a:extLst>
          </p:cNvPr>
          <p:cNvPicPr>
            <a:picLocks noChangeAspect="1"/>
          </p:cNvPicPr>
          <p:nvPr/>
        </p:nvPicPr>
        <p:blipFill>
          <a:blip r:embed="rId4"/>
          <a:stretch>
            <a:fillRect/>
          </a:stretch>
        </p:blipFill>
        <p:spPr>
          <a:xfrm>
            <a:off x="6181602" y="1600200"/>
            <a:ext cx="5839640" cy="367716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10887055"/>
      </p:ext>
    </p:extLst>
  </p:cSld>
  <p:clrMapOvr>
    <a:masterClrMapping/>
  </p:clrMapOvr>
  <mc:AlternateContent xmlns:mc="http://schemas.openxmlformats.org/markup-compatibility/2006">
    <mc:Choice xmlns:p14="http://schemas.microsoft.com/office/powerpoint/2010/main" Requires="p14">
      <p:transition spd="slow" p14:dur="2000" advTm="51855"/>
    </mc:Choice>
    <mc:Fallback>
      <p:transition spd="slow" advTm="5185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868B2-63D9-3559-BB64-E22277DDCE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468F01-D821-6B7F-579F-10F04E3D1B4E}"/>
              </a:ext>
            </a:extLst>
          </p:cNvPr>
          <p:cNvSpPr>
            <a:spLocks noGrp="1"/>
          </p:cNvSpPr>
          <p:nvPr>
            <p:ph type="title"/>
          </p:nvPr>
        </p:nvSpPr>
        <p:spPr/>
        <p:txBody>
          <a:bodyPr/>
          <a:lstStyle/>
          <a:p>
            <a:r>
              <a:rPr lang="en-US"/>
              <a:t>Visualization and Analysis: </a:t>
            </a:r>
            <a:r>
              <a:rPr lang="en-US">
                <a:solidFill>
                  <a:schemeClr val="accent1"/>
                </a:solidFill>
              </a:rPr>
              <a:t>Troubled Area</a:t>
            </a:r>
          </a:p>
        </p:txBody>
      </p:sp>
      <p:sp>
        <p:nvSpPr>
          <p:cNvPr id="4" name="Oval 3">
            <a:extLst>
              <a:ext uri="{FF2B5EF4-FFF2-40B4-BE49-F238E27FC236}">
                <a16:creationId xmlns:a16="http://schemas.microsoft.com/office/drawing/2014/main" id="{1724B5EB-3DB2-B5A2-6A93-F3E250269FC4}"/>
              </a:ext>
            </a:extLst>
          </p:cNvPr>
          <p:cNvSpPr/>
          <p:nvPr/>
        </p:nvSpPr>
        <p:spPr>
          <a:xfrm>
            <a:off x="11212889" y="5817980"/>
            <a:ext cx="739022" cy="739022"/>
          </a:xfrm>
          <a:prstGeom prst="ellipse">
            <a:avLst/>
          </a:prstGeom>
          <a:solidFill>
            <a:schemeClr val="accent1">
              <a:lumMod val="60000"/>
              <a:lumOff val="40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 name="Oval 4">
            <a:extLst>
              <a:ext uri="{FF2B5EF4-FFF2-40B4-BE49-F238E27FC236}">
                <a16:creationId xmlns:a16="http://schemas.microsoft.com/office/drawing/2014/main" id="{1F80B303-413B-DE0A-5B0F-CEC510D10A2F}"/>
              </a:ext>
            </a:extLst>
          </p:cNvPr>
          <p:cNvSpPr/>
          <p:nvPr/>
        </p:nvSpPr>
        <p:spPr>
          <a:xfrm>
            <a:off x="11211425" y="5797296"/>
            <a:ext cx="739022" cy="739022"/>
          </a:xfrm>
          <a:prstGeom prst="ellipse">
            <a:avLst/>
          </a:prstGeom>
          <a:solidFill>
            <a:schemeClr val="accent1">
              <a:lumMod val="75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3" name="Picture 2" descr="A map of a city&#10;&#10;AI-generated content may be incorrect.">
            <a:extLst>
              <a:ext uri="{FF2B5EF4-FFF2-40B4-BE49-F238E27FC236}">
                <a16:creationId xmlns:a16="http://schemas.microsoft.com/office/drawing/2014/main" id="{5CB351B4-B504-3378-540E-A256BA78E452}"/>
              </a:ext>
            </a:extLst>
          </p:cNvPr>
          <p:cNvPicPr>
            <a:picLocks noChangeAspect="1"/>
          </p:cNvPicPr>
          <p:nvPr/>
        </p:nvPicPr>
        <p:blipFill>
          <a:blip r:embed="rId3"/>
          <a:stretch>
            <a:fillRect/>
          </a:stretch>
        </p:blipFill>
        <p:spPr>
          <a:xfrm>
            <a:off x="1391269" y="1585913"/>
            <a:ext cx="9765722" cy="4012746"/>
          </a:xfrm>
          <a:prstGeom prst="rect">
            <a:avLst/>
          </a:prstGeom>
          <a:effectLst>
            <a:outerShdw blurRad="50800" dist="38100" dir="2700000">
              <a:srgbClr val="000000">
                <a:alpha val="40000"/>
              </a:srgbClr>
            </a:outerShdw>
          </a:effectLst>
        </p:spPr>
      </p:pic>
      <p:sp>
        <p:nvSpPr>
          <p:cNvPr id="7" name="TextBox 6">
            <a:extLst>
              <a:ext uri="{FF2B5EF4-FFF2-40B4-BE49-F238E27FC236}">
                <a16:creationId xmlns:a16="http://schemas.microsoft.com/office/drawing/2014/main" id="{E9326E8C-940C-11B1-FFB7-F15E7C4EBB33}"/>
              </a:ext>
            </a:extLst>
          </p:cNvPr>
          <p:cNvSpPr txBox="1"/>
          <p:nvPr/>
        </p:nvSpPr>
        <p:spPr>
          <a:xfrm>
            <a:off x="1389413" y="5753595"/>
            <a:ext cx="97397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a:t>
            </a:r>
            <a:r>
              <a:rPr lang="en-US" b="1">
                <a:solidFill>
                  <a:srgbClr val="FF0000"/>
                </a:solidFill>
              </a:rPr>
              <a:t>TRUE</a:t>
            </a:r>
            <a:r>
              <a:rPr lang="en-US" b="1">
                <a:solidFill>
                  <a:srgbClr val="000000"/>
                </a:solidFill>
              </a:rPr>
              <a:t>/</a:t>
            </a:r>
            <a:r>
              <a:rPr lang="en-US" b="1">
                <a:solidFill>
                  <a:schemeClr val="bg1">
                    <a:lumMod val="49000"/>
                  </a:schemeClr>
                </a:solidFill>
              </a:rPr>
              <a:t>FALSE</a:t>
            </a:r>
            <a:r>
              <a:rPr lang="en-US"/>
              <a:t> values in the </a:t>
            </a:r>
            <a:r>
              <a:rPr lang="en-US" err="1"/>
              <a:t>trouble_area</a:t>
            </a:r>
            <a:r>
              <a:rPr lang="en-US"/>
              <a:t> column represent whether each grid cell </a:t>
            </a:r>
            <a:r>
              <a:rPr lang="en-US" b="1"/>
              <a:t>exceeds the defined threshold</a:t>
            </a:r>
            <a:r>
              <a:rPr lang="en-US"/>
              <a:t> (e.g., the 75th percentile of </a:t>
            </a:r>
            <a:r>
              <a:rPr lang="en-US" err="1"/>
              <a:t>mean_value</a:t>
            </a:r>
            <a:r>
              <a:rPr lang="en-US"/>
              <a:t>)</a:t>
            </a:r>
          </a:p>
        </p:txBody>
      </p:sp>
    </p:spTree>
    <p:extLst>
      <p:ext uri="{BB962C8B-B14F-4D97-AF65-F5344CB8AC3E}">
        <p14:creationId xmlns:p14="http://schemas.microsoft.com/office/powerpoint/2010/main" val="1445193417"/>
      </p:ext>
    </p:extLst>
  </p:cSld>
  <p:clrMapOvr>
    <a:masterClrMapping/>
  </p:clrMapOvr>
  <mc:AlternateContent xmlns:mc="http://schemas.openxmlformats.org/markup-compatibility/2006">
    <mc:Choice xmlns:p14="http://schemas.microsoft.com/office/powerpoint/2010/main" Requires="p14">
      <p:transition spd="slow" p14:dur="2000" advTm="54491"/>
    </mc:Choice>
    <mc:Fallback>
      <p:transition spd="slow" advTm="5449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48542-965F-3753-060E-AA7F595C07C6}"/>
            </a:ext>
          </a:extLst>
        </p:cNvPr>
        <p:cNvGrpSpPr/>
        <p:nvPr/>
      </p:nvGrpSpPr>
      <p:grpSpPr>
        <a:xfrm>
          <a:off x="0" y="0"/>
          <a:ext cx="0" cy="0"/>
          <a:chOff x="0" y="0"/>
          <a:chExt cx="0" cy="0"/>
        </a:xfrm>
      </p:grpSpPr>
      <p:pic>
        <p:nvPicPr>
          <p:cNvPr id="26" name="Picture 25" descr="A map of a country with yellow dots&#10;&#10;AI-generated content may be incorrect.">
            <a:extLst>
              <a:ext uri="{FF2B5EF4-FFF2-40B4-BE49-F238E27FC236}">
                <a16:creationId xmlns:a16="http://schemas.microsoft.com/office/drawing/2014/main" id="{34C5D1F4-8541-6753-2FC9-CFBEFE4A9644}"/>
              </a:ext>
            </a:extLst>
          </p:cNvPr>
          <p:cNvPicPr>
            <a:picLocks noChangeAspect="1"/>
          </p:cNvPicPr>
          <p:nvPr/>
        </p:nvPicPr>
        <p:blipFill>
          <a:blip r:embed="rId3"/>
          <a:stretch>
            <a:fillRect/>
          </a:stretch>
        </p:blipFill>
        <p:spPr>
          <a:xfrm>
            <a:off x="-683387" y="1931259"/>
            <a:ext cx="12875387" cy="4501421"/>
          </a:xfrm>
          <a:prstGeom prst="rect">
            <a:avLst/>
          </a:prstGeom>
        </p:spPr>
      </p:pic>
      <p:sp>
        <p:nvSpPr>
          <p:cNvPr id="2" name="Title 1">
            <a:extLst>
              <a:ext uri="{FF2B5EF4-FFF2-40B4-BE49-F238E27FC236}">
                <a16:creationId xmlns:a16="http://schemas.microsoft.com/office/drawing/2014/main" id="{940C8A88-501F-A4F7-12FC-39884D31E62E}"/>
              </a:ext>
            </a:extLst>
          </p:cNvPr>
          <p:cNvSpPr>
            <a:spLocks noGrp="1"/>
          </p:cNvSpPr>
          <p:nvPr>
            <p:ph type="title"/>
          </p:nvPr>
        </p:nvSpPr>
        <p:spPr>
          <a:xfrm>
            <a:off x="1039708" y="513021"/>
            <a:ext cx="10058400" cy="536624"/>
          </a:xfrm>
        </p:spPr>
        <p:txBody>
          <a:bodyPr>
            <a:normAutofit fontScale="90000"/>
          </a:bodyPr>
          <a:lstStyle/>
          <a:p>
            <a:r>
              <a:rPr lang="en-US" sz="3600"/>
              <a:t>Data Visualization and Analysis: </a:t>
            </a:r>
            <a:r>
              <a:rPr lang="en-US" sz="3600">
                <a:solidFill>
                  <a:schemeClr val="accent1"/>
                </a:solidFill>
              </a:rPr>
              <a:t>Animation</a:t>
            </a:r>
          </a:p>
        </p:txBody>
      </p:sp>
      <p:sp>
        <p:nvSpPr>
          <p:cNvPr id="3" name="Content Placeholder 2">
            <a:extLst>
              <a:ext uri="{FF2B5EF4-FFF2-40B4-BE49-F238E27FC236}">
                <a16:creationId xmlns:a16="http://schemas.microsoft.com/office/drawing/2014/main" id="{81BCCCA6-B3E2-151D-6D47-FB73005C06D0}"/>
              </a:ext>
            </a:extLst>
          </p:cNvPr>
          <p:cNvSpPr>
            <a:spLocks noGrp="1"/>
          </p:cNvSpPr>
          <p:nvPr>
            <p:ph idx="1"/>
          </p:nvPr>
        </p:nvSpPr>
        <p:spPr>
          <a:xfrm>
            <a:off x="1083850" y="1232490"/>
            <a:ext cx="9970116" cy="4501421"/>
          </a:xfrm>
        </p:spPr>
        <p:txBody>
          <a:bodyPr vert="horz" lIns="0" tIns="45720" rIns="0" bIns="45720" rtlCol="0" anchor="t">
            <a:normAutofit/>
          </a:bodyPr>
          <a:lstStyle/>
          <a:p>
            <a:pPr marL="0" marR="0" indent="0">
              <a:lnSpc>
                <a:spcPct val="107000"/>
              </a:lnSpc>
              <a:spcAft>
                <a:spcPts val="800"/>
              </a:spcAft>
              <a:buNone/>
            </a:pPr>
            <a:r>
              <a:rPr lang="en-US" sz="1200" kern="100" spc="10">
                <a:effectLst/>
                <a:ea typeface="Calibri" panose="020F0502020204030204" pitchFamily="34" charset="0"/>
                <a:cs typeface="Arial" panose="020B0604020202020204" pitchFamily="34" charset="0"/>
              </a:rPr>
              <a:t>The following is the animation shows Static (triangle) and Mobile (circle) sensor readings from April 6</a:t>
            </a:r>
            <a:r>
              <a:rPr lang="en-US" sz="1200" kern="100" spc="10" baseline="30000">
                <a:effectLst/>
                <a:ea typeface="Calibri" panose="020F0502020204030204" pitchFamily="34" charset="0"/>
                <a:cs typeface="Arial" panose="020B0604020202020204" pitchFamily="34" charset="0"/>
              </a:rPr>
              <a:t>th</a:t>
            </a:r>
            <a:r>
              <a:rPr lang="en-US" sz="1200" kern="100" spc="10">
                <a:effectLst/>
                <a:ea typeface="Calibri" panose="020F0502020204030204" pitchFamily="34" charset="0"/>
                <a:cs typeface="Arial" panose="020B0604020202020204" pitchFamily="34" charset="0"/>
              </a:rPr>
              <a:t> to 10</a:t>
            </a:r>
            <a:r>
              <a:rPr lang="en-US" sz="1200" kern="100" spc="10" baseline="30000">
                <a:effectLst/>
                <a:ea typeface="Calibri" panose="020F0502020204030204" pitchFamily="34" charset="0"/>
                <a:cs typeface="Arial" panose="020B0604020202020204" pitchFamily="34" charset="0"/>
              </a:rPr>
              <a:t>th</a:t>
            </a:r>
            <a:r>
              <a:rPr lang="en-US" sz="1200" kern="100" spc="10">
                <a:effectLst/>
                <a:ea typeface="Calibri" panose="020F0502020204030204" pitchFamily="34" charset="0"/>
                <a:cs typeface="Arial" panose="020B0604020202020204" pitchFamily="34" charset="0"/>
              </a:rPr>
              <a:t>. </a:t>
            </a:r>
            <a:br>
              <a:rPr lang="en-US" sz="1200" kern="100" spc="10">
                <a:ea typeface="Calibri" panose="020F0502020204030204" pitchFamily="34" charset="0"/>
                <a:cs typeface="Arial" panose="020B0604020202020204" pitchFamily="34" charset="0"/>
              </a:rPr>
            </a:br>
            <a:endParaRPr lang="en-US" sz="1200">
              <a:solidFill>
                <a:srgbClr val="000000"/>
              </a:solidFill>
            </a:endParaRPr>
          </a:p>
        </p:txBody>
      </p:sp>
      <p:pic>
        <p:nvPicPr>
          <p:cNvPr id="7" name="Picture 6">
            <a:extLst>
              <a:ext uri="{FF2B5EF4-FFF2-40B4-BE49-F238E27FC236}">
                <a16:creationId xmlns:a16="http://schemas.microsoft.com/office/drawing/2014/main" id="{8575A835-957C-05D6-5817-072FBABD4E69}"/>
              </a:ext>
            </a:extLst>
          </p:cNvPr>
          <p:cNvPicPr>
            <a:picLocks noChangeAspect="1"/>
          </p:cNvPicPr>
          <p:nvPr/>
        </p:nvPicPr>
        <p:blipFill>
          <a:blip r:embed="rId4">
            <a:alphaModFix amt="75000"/>
          </a:blip>
          <a:stretch>
            <a:fillRect/>
          </a:stretch>
        </p:blipFill>
        <p:spPr>
          <a:xfrm>
            <a:off x="6048095" y="3246743"/>
            <a:ext cx="207905" cy="207905"/>
          </a:xfrm>
          <a:prstGeom prst="rect">
            <a:avLst/>
          </a:prstGeom>
        </p:spPr>
      </p:pic>
      <p:pic>
        <p:nvPicPr>
          <p:cNvPr id="9" name="Picture 8">
            <a:extLst>
              <a:ext uri="{FF2B5EF4-FFF2-40B4-BE49-F238E27FC236}">
                <a16:creationId xmlns:a16="http://schemas.microsoft.com/office/drawing/2014/main" id="{FD5AF41B-A376-DEA3-732A-469974D61252}"/>
              </a:ext>
            </a:extLst>
          </p:cNvPr>
          <p:cNvPicPr>
            <a:picLocks noChangeAspect="1"/>
          </p:cNvPicPr>
          <p:nvPr/>
        </p:nvPicPr>
        <p:blipFill>
          <a:blip r:embed="rId5">
            <a:alphaModFix amt="50000"/>
          </a:blip>
          <a:stretch>
            <a:fillRect/>
          </a:stretch>
        </p:blipFill>
        <p:spPr>
          <a:xfrm>
            <a:off x="3036015" y="3260499"/>
            <a:ext cx="222701" cy="222701"/>
          </a:xfrm>
          <a:prstGeom prst="rect">
            <a:avLst/>
          </a:prstGeom>
        </p:spPr>
      </p:pic>
      <p:pic>
        <p:nvPicPr>
          <p:cNvPr id="10" name="Picture 9">
            <a:extLst>
              <a:ext uri="{FF2B5EF4-FFF2-40B4-BE49-F238E27FC236}">
                <a16:creationId xmlns:a16="http://schemas.microsoft.com/office/drawing/2014/main" id="{C02F0B94-B643-EA85-3FF3-616EEF82371D}"/>
              </a:ext>
            </a:extLst>
          </p:cNvPr>
          <p:cNvPicPr>
            <a:picLocks noChangeAspect="1"/>
          </p:cNvPicPr>
          <p:nvPr/>
        </p:nvPicPr>
        <p:blipFill>
          <a:blip r:embed="rId5">
            <a:alphaModFix amt="50000"/>
          </a:blip>
          <a:stretch>
            <a:fillRect/>
          </a:stretch>
        </p:blipFill>
        <p:spPr>
          <a:xfrm>
            <a:off x="3807521" y="3616556"/>
            <a:ext cx="222701" cy="222701"/>
          </a:xfrm>
          <a:prstGeom prst="rect">
            <a:avLst/>
          </a:prstGeom>
        </p:spPr>
      </p:pic>
      <p:pic>
        <p:nvPicPr>
          <p:cNvPr id="11" name="Picture 10">
            <a:extLst>
              <a:ext uri="{FF2B5EF4-FFF2-40B4-BE49-F238E27FC236}">
                <a16:creationId xmlns:a16="http://schemas.microsoft.com/office/drawing/2014/main" id="{548B8881-FEA6-D06A-FCF2-D22CE78C0C49}"/>
              </a:ext>
            </a:extLst>
          </p:cNvPr>
          <p:cNvPicPr>
            <a:picLocks noChangeAspect="1"/>
          </p:cNvPicPr>
          <p:nvPr/>
        </p:nvPicPr>
        <p:blipFill>
          <a:blip r:embed="rId5">
            <a:alphaModFix amt="50000"/>
          </a:blip>
          <a:stretch>
            <a:fillRect/>
          </a:stretch>
        </p:blipFill>
        <p:spPr>
          <a:xfrm>
            <a:off x="4010626" y="4395887"/>
            <a:ext cx="222701" cy="222701"/>
          </a:xfrm>
          <a:prstGeom prst="rect">
            <a:avLst/>
          </a:prstGeom>
        </p:spPr>
      </p:pic>
      <p:pic>
        <p:nvPicPr>
          <p:cNvPr id="12" name="Picture 11">
            <a:extLst>
              <a:ext uri="{FF2B5EF4-FFF2-40B4-BE49-F238E27FC236}">
                <a16:creationId xmlns:a16="http://schemas.microsoft.com/office/drawing/2014/main" id="{3704725B-F63E-6EAE-0849-CC87A7AC1FA4}"/>
              </a:ext>
            </a:extLst>
          </p:cNvPr>
          <p:cNvPicPr>
            <a:picLocks noChangeAspect="1"/>
          </p:cNvPicPr>
          <p:nvPr/>
        </p:nvPicPr>
        <p:blipFill>
          <a:blip r:embed="rId5">
            <a:alphaModFix amt="50000"/>
          </a:blip>
          <a:stretch>
            <a:fillRect/>
          </a:stretch>
        </p:blipFill>
        <p:spPr>
          <a:xfrm>
            <a:off x="4398088" y="4173186"/>
            <a:ext cx="222701" cy="222701"/>
          </a:xfrm>
          <a:prstGeom prst="rect">
            <a:avLst/>
          </a:prstGeom>
        </p:spPr>
      </p:pic>
      <p:pic>
        <p:nvPicPr>
          <p:cNvPr id="13" name="Picture 12">
            <a:extLst>
              <a:ext uri="{FF2B5EF4-FFF2-40B4-BE49-F238E27FC236}">
                <a16:creationId xmlns:a16="http://schemas.microsoft.com/office/drawing/2014/main" id="{5AD65C99-3874-B66C-28F9-1A8C32082DD1}"/>
              </a:ext>
            </a:extLst>
          </p:cNvPr>
          <p:cNvPicPr>
            <a:picLocks noChangeAspect="1"/>
          </p:cNvPicPr>
          <p:nvPr/>
        </p:nvPicPr>
        <p:blipFill>
          <a:blip r:embed="rId5">
            <a:alphaModFix amt="50000"/>
          </a:blip>
          <a:stretch>
            <a:fillRect/>
          </a:stretch>
        </p:blipFill>
        <p:spPr>
          <a:xfrm>
            <a:off x="4763211" y="3052640"/>
            <a:ext cx="222701" cy="222701"/>
          </a:xfrm>
          <a:prstGeom prst="rect">
            <a:avLst/>
          </a:prstGeom>
        </p:spPr>
      </p:pic>
      <p:pic>
        <p:nvPicPr>
          <p:cNvPr id="14" name="Picture 13">
            <a:extLst>
              <a:ext uri="{FF2B5EF4-FFF2-40B4-BE49-F238E27FC236}">
                <a16:creationId xmlns:a16="http://schemas.microsoft.com/office/drawing/2014/main" id="{CB7263BF-9DF2-CC8B-4AA7-51A275B5CBC4}"/>
              </a:ext>
            </a:extLst>
          </p:cNvPr>
          <p:cNvPicPr>
            <a:picLocks noChangeAspect="1"/>
          </p:cNvPicPr>
          <p:nvPr/>
        </p:nvPicPr>
        <p:blipFill>
          <a:blip r:embed="rId5">
            <a:alphaModFix amt="50000"/>
          </a:blip>
          <a:stretch>
            <a:fillRect/>
          </a:stretch>
        </p:blipFill>
        <p:spPr>
          <a:xfrm>
            <a:off x="3960353" y="3603689"/>
            <a:ext cx="222700" cy="222700"/>
          </a:xfrm>
          <a:prstGeom prst="rect">
            <a:avLst/>
          </a:prstGeom>
        </p:spPr>
      </p:pic>
      <p:pic>
        <p:nvPicPr>
          <p:cNvPr id="15" name="Picture 14">
            <a:extLst>
              <a:ext uri="{FF2B5EF4-FFF2-40B4-BE49-F238E27FC236}">
                <a16:creationId xmlns:a16="http://schemas.microsoft.com/office/drawing/2014/main" id="{09EECDA9-EB1F-3D41-FB18-AECD66B0895F}"/>
              </a:ext>
            </a:extLst>
          </p:cNvPr>
          <p:cNvPicPr>
            <a:picLocks noChangeAspect="1"/>
          </p:cNvPicPr>
          <p:nvPr/>
        </p:nvPicPr>
        <p:blipFill>
          <a:blip r:embed="rId5">
            <a:alphaModFix amt="50000"/>
          </a:blip>
          <a:stretch>
            <a:fillRect/>
          </a:stretch>
        </p:blipFill>
        <p:spPr>
          <a:xfrm>
            <a:off x="5531605" y="5622560"/>
            <a:ext cx="222701" cy="222701"/>
          </a:xfrm>
          <a:prstGeom prst="rect">
            <a:avLst/>
          </a:prstGeom>
        </p:spPr>
      </p:pic>
      <p:pic>
        <p:nvPicPr>
          <p:cNvPr id="16" name="Picture 15">
            <a:extLst>
              <a:ext uri="{FF2B5EF4-FFF2-40B4-BE49-F238E27FC236}">
                <a16:creationId xmlns:a16="http://schemas.microsoft.com/office/drawing/2014/main" id="{B2CF4C1C-CF67-15C8-FBCC-31C08FBF52AF}"/>
              </a:ext>
            </a:extLst>
          </p:cNvPr>
          <p:cNvPicPr>
            <a:picLocks noChangeAspect="1"/>
          </p:cNvPicPr>
          <p:nvPr/>
        </p:nvPicPr>
        <p:blipFill>
          <a:blip r:embed="rId5">
            <a:alphaModFix amt="50000"/>
          </a:blip>
          <a:stretch>
            <a:fillRect/>
          </a:stretch>
        </p:blipFill>
        <p:spPr>
          <a:xfrm>
            <a:off x="6723682" y="5260934"/>
            <a:ext cx="222701" cy="222701"/>
          </a:xfrm>
          <a:prstGeom prst="rect">
            <a:avLst/>
          </a:prstGeom>
        </p:spPr>
      </p:pic>
      <p:pic>
        <p:nvPicPr>
          <p:cNvPr id="6" name="Picture 5">
            <a:extLst>
              <a:ext uri="{FF2B5EF4-FFF2-40B4-BE49-F238E27FC236}">
                <a16:creationId xmlns:a16="http://schemas.microsoft.com/office/drawing/2014/main" id="{37BC5996-B4F0-02CE-DC06-86CDE87B6944}"/>
              </a:ext>
            </a:extLst>
          </p:cNvPr>
          <p:cNvPicPr>
            <a:picLocks noChangeAspect="1"/>
          </p:cNvPicPr>
          <p:nvPr/>
        </p:nvPicPr>
        <p:blipFill>
          <a:blip r:embed="rId6"/>
          <a:stretch>
            <a:fillRect/>
          </a:stretch>
        </p:blipFill>
        <p:spPr>
          <a:xfrm>
            <a:off x="100344" y="4174933"/>
            <a:ext cx="1600423" cy="2172003"/>
          </a:xfrm>
          <a:prstGeom prst="rect">
            <a:avLst/>
          </a:prstGeom>
        </p:spPr>
      </p:pic>
      <p:pic>
        <p:nvPicPr>
          <p:cNvPr id="20" name="Picture 19">
            <a:extLst>
              <a:ext uri="{FF2B5EF4-FFF2-40B4-BE49-F238E27FC236}">
                <a16:creationId xmlns:a16="http://schemas.microsoft.com/office/drawing/2014/main" id="{3A247DB3-2563-489F-8728-632410909D0F}"/>
              </a:ext>
            </a:extLst>
          </p:cNvPr>
          <p:cNvPicPr>
            <a:picLocks noChangeAspect="1"/>
          </p:cNvPicPr>
          <p:nvPr/>
        </p:nvPicPr>
        <p:blipFill>
          <a:blip r:embed="rId5">
            <a:alphaModFix amt="75000"/>
          </a:blip>
          <a:stretch>
            <a:fillRect/>
          </a:stretch>
        </p:blipFill>
        <p:spPr>
          <a:xfrm>
            <a:off x="174127" y="3393855"/>
            <a:ext cx="222701" cy="222701"/>
          </a:xfrm>
          <a:prstGeom prst="rect">
            <a:avLst/>
          </a:prstGeom>
        </p:spPr>
      </p:pic>
      <p:pic>
        <p:nvPicPr>
          <p:cNvPr id="21" name="Picture 20">
            <a:extLst>
              <a:ext uri="{FF2B5EF4-FFF2-40B4-BE49-F238E27FC236}">
                <a16:creationId xmlns:a16="http://schemas.microsoft.com/office/drawing/2014/main" id="{DAF1C820-B7FA-F724-835A-505C747B933E}"/>
              </a:ext>
            </a:extLst>
          </p:cNvPr>
          <p:cNvPicPr>
            <a:picLocks noChangeAspect="1"/>
          </p:cNvPicPr>
          <p:nvPr/>
        </p:nvPicPr>
        <p:blipFill>
          <a:blip r:embed="rId4">
            <a:alphaModFix amt="75000"/>
          </a:blip>
          <a:stretch>
            <a:fillRect/>
          </a:stretch>
        </p:blipFill>
        <p:spPr>
          <a:xfrm>
            <a:off x="174127" y="3768374"/>
            <a:ext cx="207905" cy="207905"/>
          </a:xfrm>
          <a:prstGeom prst="rect">
            <a:avLst/>
          </a:prstGeom>
        </p:spPr>
      </p:pic>
      <p:sp>
        <p:nvSpPr>
          <p:cNvPr id="23" name="TextBox 22">
            <a:extLst>
              <a:ext uri="{FF2B5EF4-FFF2-40B4-BE49-F238E27FC236}">
                <a16:creationId xmlns:a16="http://schemas.microsoft.com/office/drawing/2014/main" id="{5FB66AFB-590F-EC44-EB05-327951540F56}"/>
              </a:ext>
            </a:extLst>
          </p:cNvPr>
          <p:cNvSpPr txBox="1"/>
          <p:nvPr/>
        </p:nvSpPr>
        <p:spPr>
          <a:xfrm>
            <a:off x="567516" y="3312934"/>
            <a:ext cx="1214527" cy="307777"/>
          </a:xfrm>
          <a:prstGeom prst="rect">
            <a:avLst/>
          </a:prstGeom>
          <a:noFill/>
        </p:spPr>
        <p:txBody>
          <a:bodyPr wrap="square" rtlCol="0">
            <a:spAutoFit/>
          </a:bodyPr>
          <a:lstStyle/>
          <a:p>
            <a:r>
              <a:rPr lang="en-US" sz="1400"/>
              <a:t>Hospitals</a:t>
            </a:r>
          </a:p>
        </p:txBody>
      </p:sp>
      <p:sp>
        <p:nvSpPr>
          <p:cNvPr id="27" name="TextBox 26">
            <a:extLst>
              <a:ext uri="{FF2B5EF4-FFF2-40B4-BE49-F238E27FC236}">
                <a16:creationId xmlns:a16="http://schemas.microsoft.com/office/drawing/2014/main" id="{AC1A5B7F-3A8E-A942-17CF-A9C1F8110FD3}"/>
              </a:ext>
            </a:extLst>
          </p:cNvPr>
          <p:cNvSpPr txBox="1"/>
          <p:nvPr/>
        </p:nvSpPr>
        <p:spPr>
          <a:xfrm>
            <a:off x="551051" y="3727906"/>
            <a:ext cx="1600423" cy="338554"/>
          </a:xfrm>
          <a:prstGeom prst="rect">
            <a:avLst/>
          </a:prstGeom>
          <a:noFill/>
        </p:spPr>
        <p:txBody>
          <a:bodyPr wrap="square" rtlCol="0">
            <a:spAutoFit/>
          </a:bodyPr>
          <a:lstStyle/>
          <a:p>
            <a:r>
              <a:rPr lang="en-US" sz="1600"/>
              <a:t>Nuclear Plant</a:t>
            </a:r>
          </a:p>
        </p:txBody>
      </p:sp>
      <p:sp>
        <p:nvSpPr>
          <p:cNvPr id="18" name="Rectangle 17">
            <a:extLst>
              <a:ext uri="{FF2B5EF4-FFF2-40B4-BE49-F238E27FC236}">
                <a16:creationId xmlns:a16="http://schemas.microsoft.com/office/drawing/2014/main" id="{171B89D8-F92C-C947-957D-81EB426E5B0E}"/>
              </a:ext>
            </a:extLst>
          </p:cNvPr>
          <p:cNvSpPr/>
          <p:nvPr/>
        </p:nvSpPr>
        <p:spPr>
          <a:xfrm>
            <a:off x="2151474" y="4618588"/>
            <a:ext cx="1107242" cy="86504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68" name="Ink 67">
                <a:extLst>
                  <a:ext uri="{FF2B5EF4-FFF2-40B4-BE49-F238E27FC236}">
                    <a16:creationId xmlns:a16="http://schemas.microsoft.com/office/drawing/2014/main" id="{AF2053BC-A1CD-4892-E057-6B7404A22E36}"/>
                  </a:ext>
                </a:extLst>
              </p14:cNvPr>
              <p14:cNvContentPartPr/>
              <p14:nvPr>
                <p:extLst>
                  <p:ext uri="{42D2F446-02D8-4167-A562-619A0277C38B}">
                    <p15:isNarration xmlns:p15="http://schemas.microsoft.com/office/powerpoint/2012/main" val="1"/>
                  </p:ext>
                </p:extLst>
              </p14:nvPr>
            </p14:nvContentPartPr>
            <p14:xfrm>
              <a:off x="6049440" y="2593080"/>
              <a:ext cx="6132240" cy="3597120"/>
            </p14:xfrm>
          </p:contentPart>
        </mc:Choice>
        <mc:Fallback>
          <p:pic>
            <p:nvPicPr>
              <p:cNvPr id="68" name="Ink 67">
                <a:extLst>
                  <a:ext uri="{FF2B5EF4-FFF2-40B4-BE49-F238E27FC236}">
                    <a16:creationId xmlns:a16="http://schemas.microsoft.com/office/drawing/2014/main" id="{AF2053BC-A1CD-4892-E057-6B7404A22E36}"/>
                  </a:ext>
                </a:extLst>
              </p:cNvPr>
              <p:cNvPicPr>
                <a:picLocks noGrp="1" noRot="1" noChangeAspect="1" noMove="1" noResize="1" noEditPoints="1" noAdjustHandles="1" noChangeArrowheads="1" noChangeShapeType="1"/>
              </p:cNvPicPr>
              <p:nvPr/>
            </p:nvPicPr>
            <p:blipFill>
              <a:blip r:embed="rId8"/>
              <a:stretch>
                <a:fillRect/>
              </a:stretch>
            </p:blipFill>
            <p:spPr>
              <a:xfrm>
                <a:off x="6040080" y="2583720"/>
                <a:ext cx="6150960" cy="3615840"/>
              </a:xfrm>
              <a:prstGeom prst="rect">
                <a:avLst/>
              </a:prstGeom>
            </p:spPr>
          </p:pic>
        </mc:Fallback>
      </mc:AlternateContent>
    </p:spTree>
    <p:extLst>
      <p:ext uri="{BB962C8B-B14F-4D97-AF65-F5344CB8AC3E}">
        <p14:creationId xmlns:p14="http://schemas.microsoft.com/office/powerpoint/2010/main" val="2355292636"/>
      </p:ext>
    </p:extLst>
  </p:cSld>
  <p:clrMapOvr>
    <a:masterClrMapping/>
  </p:clrMapOvr>
  <mc:AlternateContent xmlns:mc="http://schemas.openxmlformats.org/markup-compatibility/2006">
    <mc:Choice xmlns:p14="http://schemas.microsoft.com/office/powerpoint/2010/main" Requires="p14">
      <p:transition spd="slow" p14:dur="2000" advTm="119252"/>
    </mc:Choice>
    <mc:Fallback>
      <p:transition spd="slow" advTm="119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cmd type="call" cmd="playFrom(0.0)">
                                      <p:cBhvr>
                                        <p:cTn id="7"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442A5-ACB4-6CA0-B238-CF2D2EA96445}"/>
              </a:ext>
            </a:extLst>
          </p:cNvPr>
          <p:cNvSpPr>
            <a:spLocks noGrp="1"/>
          </p:cNvSpPr>
          <p:nvPr>
            <p:ph type="title"/>
          </p:nvPr>
        </p:nvSpPr>
        <p:spPr/>
        <p:txBody>
          <a:bodyPr/>
          <a:lstStyle/>
          <a:p>
            <a:r>
              <a:rPr lang="en-US"/>
              <a:t>Presentation Agenda</a:t>
            </a:r>
          </a:p>
        </p:txBody>
      </p:sp>
      <p:sp>
        <p:nvSpPr>
          <p:cNvPr id="5" name="Block Arc 4">
            <a:extLst>
              <a:ext uri="{FF2B5EF4-FFF2-40B4-BE49-F238E27FC236}">
                <a16:creationId xmlns:a16="http://schemas.microsoft.com/office/drawing/2014/main" id="{BED9747E-36AF-8425-7636-644D84D6EB71}"/>
              </a:ext>
            </a:extLst>
          </p:cNvPr>
          <p:cNvSpPr/>
          <p:nvPr/>
        </p:nvSpPr>
        <p:spPr>
          <a:xfrm>
            <a:off x="-1350281" y="514844"/>
            <a:ext cx="6365545" cy="6365545"/>
          </a:xfrm>
          <a:prstGeom prst="blockArc">
            <a:avLst>
              <a:gd name="adj1" fmla="val 18900000"/>
              <a:gd name="adj2" fmla="val 2700000"/>
              <a:gd name="adj3" fmla="val 33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4849FFA7-329C-67CB-BCF3-FB46A28140DD}"/>
              </a:ext>
            </a:extLst>
          </p:cNvPr>
          <p:cNvSpPr/>
          <p:nvPr/>
        </p:nvSpPr>
        <p:spPr>
          <a:xfrm>
            <a:off x="4441472" y="1628919"/>
            <a:ext cx="6580754" cy="591218"/>
          </a:xfrm>
          <a:custGeom>
            <a:avLst/>
            <a:gdLst>
              <a:gd name="connsiteX0" fmla="*/ 0 w 6580754"/>
              <a:gd name="connsiteY0" fmla="*/ 0 h 591218"/>
              <a:gd name="connsiteX1" fmla="*/ 6580754 w 6580754"/>
              <a:gd name="connsiteY1" fmla="*/ 0 h 591218"/>
              <a:gd name="connsiteX2" fmla="*/ 6580754 w 6580754"/>
              <a:gd name="connsiteY2" fmla="*/ 591218 h 591218"/>
              <a:gd name="connsiteX3" fmla="*/ 0 w 6580754"/>
              <a:gd name="connsiteY3" fmla="*/ 591218 h 591218"/>
              <a:gd name="connsiteX4" fmla="*/ 0 w 6580754"/>
              <a:gd name="connsiteY4" fmla="*/ 0 h 591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0754" h="591218">
                <a:moveTo>
                  <a:pt x="0" y="0"/>
                </a:moveTo>
                <a:lnTo>
                  <a:pt x="6580754" y="0"/>
                </a:lnTo>
                <a:lnTo>
                  <a:pt x="6580754" y="591218"/>
                </a:lnTo>
                <a:lnTo>
                  <a:pt x="0" y="591218"/>
                </a:lnTo>
                <a:lnTo>
                  <a:pt x="0" y="0"/>
                </a:lnTo>
                <a:close/>
              </a:path>
            </a:pathLst>
          </a:custGeom>
          <a:solidFill>
            <a:schemeClr val="accent1">
              <a:lumMod val="20000"/>
              <a:lumOff val="8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69279"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a:solidFill>
                  <a:srgbClr val="202122"/>
                </a:solidFill>
                <a:latin typeface="Lato"/>
                <a:ea typeface="Lato"/>
                <a:cs typeface="Lato"/>
              </a:rPr>
              <a:t>VAST Challenge Data Set(s)</a:t>
            </a:r>
            <a:endParaRPr lang="en-US" sz="3100" kern="1200"/>
          </a:p>
        </p:txBody>
      </p:sp>
      <p:sp>
        <p:nvSpPr>
          <p:cNvPr id="8" name="Oval 7">
            <a:extLst>
              <a:ext uri="{FF2B5EF4-FFF2-40B4-BE49-F238E27FC236}">
                <a16:creationId xmlns:a16="http://schemas.microsoft.com/office/drawing/2014/main" id="{D2C0B84A-D367-3715-3EAB-AF151F125047}"/>
              </a:ext>
            </a:extLst>
          </p:cNvPr>
          <p:cNvSpPr/>
          <p:nvPr/>
        </p:nvSpPr>
        <p:spPr>
          <a:xfrm>
            <a:off x="4071960" y="1555017"/>
            <a:ext cx="739022" cy="739022"/>
          </a:xfrm>
          <a:prstGeom prst="ellipse">
            <a:avLst/>
          </a:prstGeom>
          <a:solidFill>
            <a:schemeClr val="accent1">
              <a:lumMod val="20000"/>
              <a:lumOff val="80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9" name="Freeform: Shape 8">
            <a:extLst>
              <a:ext uri="{FF2B5EF4-FFF2-40B4-BE49-F238E27FC236}">
                <a16:creationId xmlns:a16="http://schemas.microsoft.com/office/drawing/2014/main" id="{18FDBCFA-660A-38F3-0823-7F431B5A45E4}"/>
              </a:ext>
            </a:extLst>
          </p:cNvPr>
          <p:cNvSpPr/>
          <p:nvPr/>
        </p:nvSpPr>
        <p:spPr>
          <a:xfrm>
            <a:off x="4865122" y="2515463"/>
            <a:ext cx="6157104" cy="591218"/>
          </a:xfrm>
          <a:custGeom>
            <a:avLst/>
            <a:gdLst>
              <a:gd name="connsiteX0" fmla="*/ 0 w 6157104"/>
              <a:gd name="connsiteY0" fmla="*/ 0 h 591218"/>
              <a:gd name="connsiteX1" fmla="*/ 6157104 w 6157104"/>
              <a:gd name="connsiteY1" fmla="*/ 0 h 591218"/>
              <a:gd name="connsiteX2" fmla="*/ 6157104 w 6157104"/>
              <a:gd name="connsiteY2" fmla="*/ 591218 h 591218"/>
              <a:gd name="connsiteX3" fmla="*/ 0 w 6157104"/>
              <a:gd name="connsiteY3" fmla="*/ 591218 h 591218"/>
              <a:gd name="connsiteX4" fmla="*/ 0 w 6157104"/>
              <a:gd name="connsiteY4" fmla="*/ 0 h 591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7104" h="591218">
                <a:moveTo>
                  <a:pt x="0" y="0"/>
                </a:moveTo>
                <a:lnTo>
                  <a:pt x="6157104" y="0"/>
                </a:lnTo>
                <a:lnTo>
                  <a:pt x="6157104" y="591218"/>
                </a:lnTo>
                <a:lnTo>
                  <a:pt x="0" y="591218"/>
                </a:lnTo>
                <a:lnTo>
                  <a:pt x="0" y="0"/>
                </a:lnTo>
                <a:close/>
              </a:path>
            </a:pathLst>
          </a:custGeom>
          <a:solidFill>
            <a:schemeClr val="accent1">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69279"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a:solidFill>
                  <a:srgbClr val="202122"/>
                </a:solidFill>
                <a:latin typeface="Lato"/>
                <a:ea typeface="Lato"/>
                <a:cs typeface="Lato"/>
              </a:rPr>
              <a:t>Problem Description </a:t>
            </a:r>
            <a:endParaRPr lang="en-US" sz="3100" kern="1200"/>
          </a:p>
        </p:txBody>
      </p:sp>
      <p:sp>
        <p:nvSpPr>
          <p:cNvPr id="10" name="Oval 9">
            <a:extLst>
              <a:ext uri="{FF2B5EF4-FFF2-40B4-BE49-F238E27FC236}">
                <a16:creationId xmlns:a16="http://schemas.microsoft.com/office/drawing/2014/main" id="{42FC9FDD-3D74-2F85-ED4D-BC4C20E89B14}"/>
              </a:ext>
            </a:extLst>
          </p:cNvPr>
          <p:cNvSpPr/>
          <p:nvPr/>
        </p:nvSpPr>
        <p:spPr>
          <a:xfrm>
            <a:off x="4495610" y="2441561"/>
            <a:ext cx="739022" cy="739022"/>
          </a:xfrm>
          <a:prstGeom prst="ellipse">
            <a:avLst/>
          </a:prstGeom>
          <a:solidFill>
            <a:schemeClr val="accent1">
              <a:lumMod val="40000"/>
              <a:lumOff val="60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1" name="Freeform: Shape 10">
            <a:extLst>
              <a:ext uri="{FF2B5EF4-FFF2-40B4-BE49-F238E27FC236}">
                <a16:creationId xmlns:a16="http://schemas.microsoft.com/office/drawing/2014/main" id="{E34B8044-DACA-41BE-E319-E504B14F5F69}"/>
              </a:ext>
            </a:extLst>
          </p:cNvPr>
          <p:cNvSpPr/>
          <p:nvPr/>
        </p:nvSpPr>
        <p:spPr>
          <a:xfrm>
            <a:off x="4995148" y="3402007"/>
            <a:ext cx="6027078" cy="591218"/>
          </a:xfrm>
          <a:custGeom>
            <a:avLst/>
            <a:gdLst>
              <a:gd name="connsiteX0" fmla="*/ 0 w 6027078"/>
              <a:gd name="connsiteY0" fmla="*/ 0 h 591218"/>
              <a:gd name="connsiteX1" fmla="*/ 6027078 w 6027078"/>
              <a:gd name="connsiteY1" fmla="*/ 0 h 591218"/>
              <a:gd name="connsiteX2" fmla="*/ 6027078 w 6027078"/>
              <a:gd name="connsiteY2" fmla="*/ 591218 h 591218"/>
              <a:gd name="connsiteX3" fmla="*/ 0 w 6027078"/>
              <a:gd name="connsiteY3" fmla="*/ 591218 h 591218"/>
              <a:gd name="connsiteX4" fmla="*/ 0 w 6027078"/>
              <a:gd name="connsiteY4" fmla="*/ 0 h 591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7078" h="591218">
                <a:moveTo>
                  <a:pt x="0" y="0"/>
                </a:moveTo>
                <a:lnTo>
                  <a:pt x="6027078" y="0"/>
                </a:lnTo>
                <a:lnTo>
                  <a:pt x="6027078" y="591218"/>
                </a:lnTo>
                <a:lnTo>
                  <a:pt x="0" y="591218"/>
                </a:lnTo>
                <a:lnTo>
                  <a:pt x="0" y="0"/>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69279" tIns="78740" rIns="78740" bIns="78740" numCol="1" spcCol="1270" anchor="ctr" anchorCtr="0">
            <a:noAutofit/>
          </a:bodyPr>
          <a:lstStyle/>
          <a:p>
            <a:pPr marL="0" lvl="0" indent="0" algn="l" defTabSz="1377950">
              <a:lnSpc>
                <a:spcPct val="90000"/>
              </a:lnSpc>
              <a:spcBef>
                <a:spcPct val="0"/>
              </a:spcBef>
              <a:spcAft>
                <a:spcPct val="35000"/>
              </a:spcAft>
              <a:buFont typeface="Arial" panose="020B0604020202020204" pitchFamily="34" charset="0"/>
              <a:buNone/>
            </a:pPr>
            <a:r>
              <a:rPr lang="en-US" sz="3100" kern="1200">
                <a:solidFill>
                  <a:srgbClr val="202122"/>
                </a:solidFill>
                <a:latin typeface="Lato"/>
                <a:ea typeface="Lato"/>
                <a:cs typeface="Lato"/>
              </a:rPr>
              <a:t>Data Exploration</a:t>
            </a:r>
            <a:endParaRPr lang="en-US" sz="3100" kern="1200"/>
          </a:p>
        </p:txBody>
      </p:sp>
      <p:sp>
        <p:nvSpPr>
          <p:cNvPr id="12" name="Oval 11">
            <a:extLst>
              <a:ext uri="{FF2B5EF4-FFF2-40B4-BE49-F238E27FC236}">
                <a16:creationId xmlns:a16="http://schemas.microsoft.com/office/drawing/2014/main" id="{C67A8DB8-7214-356D-F0DB-17970ED06FA8}"/>
              </a:ext>
            </a:extLst>
          </p:cNvPr>
          <p:cNvSpPr/>
          <p:nvPr/>
        </p:nvSpPr>
        <p:spPr>
          <a:xfrm>
            <a:off x="4625637" y="3328105"/>
            <a:ext cx="739022" cy="739022"/>
          </a:xfrm>
          <a:prstGeom prst="ellipse">
            <a:avLst/>
          </a:prstGeom>
          <a:solidFill>
            <a:schemeClr val="accent1">
              <a:lumMod val="60000"/>
              <a:lumOff val="40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3BD37241-0BF3-BEF6-AA7D-F971FA8FC11D}"/>
              </a:ext>
            </a:extLst>
          </p:cNvPr>
          <p:cNvSpPr/>
          <p:nvPr/>
        </p:nvSpPr>
        <p:spPr>
          <a:xfrm>
            <a:off x="4865122" y="4288551"/>
            <a:ext cx="6157104" cy="591218"/>
          </a:xfrm>
          <a:custGeom>
            <a:avLst/>
            <a:gdLst>
              <a:gd name="connsiteX0" fmla="*/ 0 w 6157104"/>
              <a:gd name="connsiteY0" fmla="*/ 0 h 591218"/>
              <a:gd name="connsiteX1" fmla="*/ 6157104 w 6157104"/>
              <a:gd name="connsiteY1" fmla="*/ 0 h 591218"/>
              <a:gd name="connsiteX2" fmla="*/ 6157104 w 6157104"/>
              <a:gd name="connsiteY2" fmla="*/ 591218 h 591218"/>
              <a:gd name="connsiteX3" fmla="*/ 0 w 6157104"/>
              <a:gd name="connsiteY3" fmla="*/ 591218 h 591218"/>
              <a:gd name="connsiteX4" fmla="*/ 0 w 6157104"/>
              <a:gd name="connsiteY4" fmla="*/ 0 h 591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7104" h="591218">
                <a:moveTo>
                  <a:pt x="0" y="0"/>
                </a:moveTo>
                <a:lnTo>
                  <a:pt x="6157104" y="0"/>
                </a:lnTo>
                <a:lnTo>
                  <a:pt x="6157104" y="591218"/>
                </a:lnTo>
                <a:lnTo>
                  <a:pt x="0" y="591218"/>
                </a:lnTo>
                <a:lnTo>
                  <a:pt x="0" y="0"/>
                </a:lnTo>
                <a:close/>
              </a:path>
            </a:pathLst>
          </a:custGeom>
          <a:solidFill>
            <a:schemeClr val="accent1">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69279" tIns="78740" rIns="78740" bIns="78740" numCol="1" spcCol="1270" anchor="ctr" anchorCtr="0">
            <a:noAutofit/>
          </a:bodyPr>
          <a:lstStyle/>
          <a:p>
            <a:pPr marL="0" lvl="0" indent="0" algn="l" defTabSz="1377950">
              <a:lnSpc>
                <a:spcPct val="90000"/>
              </a:lnSpc>
              <a:spcBef>
                <a:spcPct val="0"/>
              </a:spcBef>
              <a:spcAft>
                <a:spcPct val="35000"/>
              </a:spcAft>
              <a:buFont typeface="Arial" panose="020B0604020202020204" pitchFamily="34" charset="0"/>
              <a:buNone/>
            </a:pPr>
            <a:r>
              <a:rPr lang="en-US" sz="3100" kern="1200">
                <a:solidFill>
                  <a:schemeClr val="bg1"/>
                </a:solidFill>
                <a:latin typeface="Lato"/>
                <a:ea typeface="Lato"/>
                <a:cs typeface="Lato"/>
              </a:rPr>
              <a:t>Visualizations and Analysis </a:t>
            </a:r>
            <a:endParaRPr lang="en-US" sz="3100" kern="1200">
              <a:solidFill>
                <a:schemeClr val="bg1"/>
              </a:solidFill>
            </a:endParaRPr>
          </a:p>
        </p:txBody>
      </p:sp>
      <p:sp>
        <p:nvSpPr>
          <p:cNvPr id="14" name="Oval 13">
            <a:extLst>
              <a:ext uri="{FF2B5EF4-FFF2-40B4-BE49-F238E27FC236}">
                <a16:creationId xmlns:a16="http://schemas.microsoft.com/office/drawing/2014/main" id="{F75DD440-55D5-398D-D4DA-1916A351E628}"/>
              </a:ext>
            </a:extLst>
          </p:cNvPr>
          <p:cNvSpPr/>
          <p:nvPr/>
        </p:nvSpPr>
        <p:spPr>
          <a:xfrm>
            <a:off x="4495610" y="4214648"/>
            <a:ext cx="739022" cy="739022"/>
          </a:xfrm>
          <a:prstGeom prst="ellipse">
            <a:avLst/>
          </a:prstGeom>
          <a:solidFill>
            <a:schemeClr val="accent1">
              <a:lumMod val="75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5" name="Freeform: Shape 14">
            <a:extLst>
              <a:ext uri="{FF2B5EF4-FFF2-40B4-BE49-F238E27FC236}">
                <a16:creationId xmlns:a16="http://schemas.microsoft.com/office/drawing/2014/main" id="{5772B6AA-7E41-6F19-E1DE-66CB9DA85F1A}"/>
              </a:ext>
            </a:extLst>
          </p:cNvPr>
          <p:cNvSpPr/>
          <p:nvPr/>
        </p:nvSpPr>
        <p:spPr>
          <a:xfrm>
            <a:off x="4441472" y="5175094"/>
            <a:ext cx="6580754" cy="591218"/>
          </a:xfrm>
          <a:custGeom>
            <a:avLst/>
            <a:gdLst>
              <a:gd name="connsiteX0" fmla="*/ 0 w 6580754"/>
              <a:gd name="connsiteY0" fmla="*/ 0 h 591218"/>
              <a:gd name="connsiteX1" fmla="*/ 6580754 w 6580754"/>
              <a:gd name="connsiteY1" fmla="*/ 0 h 591218"/>
              <a:gd name="connsiteX2" fmla="*/ 6580754 w 6580754"/>
              <a:gd name="connsiteY2" fmla="*/ 591218 h 591218"/>
              <a:gd name="connsiteX3" fmla="*/ 0 w 6580754"/>
              <a:gd name="connsiteY3" fmla="*/ 591218 h 591218"/>
              <a:gd name="connsiteX4" fmla="*/ 0 w 6580754"/>
              <a:gd name="connsiteY4" fmla="*/ 0 h 591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0754" h="591218">
                <a:moveTo>
                  <a:pt x="0" y="0"/>
                </a:moveTo>
                <a:lnTo>
                  <a:pt x="6580754" y="0"/>
                </a:lnTo>
                <a:lnTo>
                  <a:pt x="6580754" y="591218"/>
                </a:lnTo>
                <a:lnTo>
                  <a:pt x="0" y="591218"/>
                </a:lnTo>
                <a:lnTo>
                  <a:pt x="0" y="0"/>
                </a:lnTo>
                <a:close/>
              </a:path>
            </a:pathLst>
          </a:custGeom>
          <a:solidFill>
            <a:schemeClr val="accent1">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69279" tIns="78740" rIns="78740" bIns="78740" numCol="1" spcCol="1270" anchor="ctr" anchorCtr="0">
            <a:noAutofit/>
          </a:bodyPr>
          <a:lstStyle/>
          <a:p>
            <a:pPr marL="0" lvl="0" indent="0" algn="l" defTabSz="1377950">
              <a:lnSpc>
                <a:spcPct val="90000"/>
              </a:lnSpc>
              <a:spcBef>
                <a:spcPct val="0"/>
              </a:spcBef>
              <a:spcAft>
                <a:spcPct val="35000"/>
              </a:spcAft>
              <a:buFont typeface="Arial" panose="020B0604020202020204" pitchFamily="34" charset="0"/>
              <a:buNone/>
            </a:pPr>
            <a:r>
              <a:rPr lang="en-US" sz="3100" kern="1200">
                <a:solidFill>
                  <a:schemeClr val="bg1"/>
                </a:solidFill>
                <a:latin typeface="Lato"/>
                <a:ea typeface="Lato"/>
                <a:cs typeface="Lato"/>
              </a:rPr>
              <a:t>Conclusions &amp; Future Work</a:t>
            </a:r>
            <a:endParaRPr lang="en-US" sz="3100" kern="1200">
              <a:solidFill>
                <a:schemeClr val="bg1"/>
              </a:solidFill>
            </a:endParaRPr>
          </a:p>
        </p:txBody>
      </p:sp>
      <p:sp>
        <p:nvSpPr>
          <p:cNvPr id="16" name="Oval 15">
            <a:extLst>
              <a:ext uri="{FF2B5EF4-FFF2-40B4-BE49-F238E27FC236}">
                <a16:creationId xmlns:a16="http://schemas.microsoft.com/office/drawing/2014/main" id="{12B1A636-293D-CCE5-A90C-5FE0D70463DE}"/>
              </a:ext>
            </a:extLst>
          </p:cNvPr>
          <p:cNvSpPr/>
          <p:nvPr/>
        </p:nvSpPr>
        <p:spPr>
          <a:xfrm>
            <a:off x="4071960" y="5101192"/>
            <a:ext cx="739022" cy="739022"/>
          </a:xfrm>
          <a:prstGeom prst="ellipse">
            <a:avLst/>
          </a:prstGeom>
          <a:solidFill>
            <a:schemeClr val="accent1">
              <a:lumMod val="50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7" name="Oval 6">
            <a:extLst>
              <a:ext uri="{FF2B5EF4-FFF2-40B4-BE49-F238E27FC236}">
                <a16:creationId xmlns:a16="http://schemas.microsoft.com/office/drawing/2014/main" id="{31E5AE08-BD71-3D2C-13BB-D8B28D8CD307}"/>
              </a:ext>
            </a:extLst>
          </p:cNvPr>
          <p:cNvSpPr/>
          <p:nvPr/>
        </p:nvSpPr>
        <p:spPr>
          <a:xfrm>
            <a:off x="1181100" y="1751798"/>
            <a:ext cx="3150268" cy="3772702"/>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tx1"/>
                </a:solidFill>
              </a:rPr>
              <a:t>St. </a:t>
            </a:r>
            <a:r>
              <a:rPr lang="en-US" sz="2700" b="1" err="1">
                <a:solidFill>
                  <a:schemeClr val="tx1"/>
                </a:solidFill>
              </a:rPr>
              <a:t>Himark</a:t>
            </a:r>
            <a:r>
              <a:rPr lang="en-US" sz="2700" b="1">
                <a:solidFill>
                  <a:schemeClr val="tx1"/>
                </a:solidFill>
              </a:rPr>
              <a:t> Earthquake: Radiation and Crisis Management</a:t>
            </a:r>
          </a:p>
        </p:txBody>
      </p:sp>
    </p:spTree>
    <p:custDataLst>
      <p:tags r:id="rId1"/>
    </p:custDataLst>
    <p:extLst>
      <p:ext uri="{BB962C8B-B14F-4D97-AF65-F5344CB8AC3E}">
        <p14:creationId xmlns:p14="http://schemas.microsoft.com/office/powerpoint/2010/main" val="2759947956"/>
      </p:ext>
    </p:extLst>
  </p:cSld>
  <p:clrMapOvr>
    <a:masterClrMapping/>
  </p:clrMapOvr>
  <mc:AlternateContent xmlns:mc="http://schemas.openxmlformats.org/markup-compatibility/2006" xmlns:p14="http://schemas.microsoft.com/office/powerpoint/2010/main">
    <mc:Choice Requires="p14">
      <p:transition spd="slow" p14:dur="2000" advTm="57329"/>
    </mc:Choice>
    <mc:Fallback xmlns="">
      <p:transition spd="slow" advTm="573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3"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E3C27-4CBF-1790-84C5-2A7039515919}"/>
            </a:ext>
          </a:extLst>
        </p:cNvPr>
        <p:cNvGrpSpPr/>
        <p:nvPr/>
      </p:nvGrpSpPr>
      <p:grpSpPr>
        <a:xfrm>
          <a:off x="0" y="0"/>
          <a:ext cx="0" cy="0"/>
          <a:chOff x="0" y="0"/>
          <a:chExt cx="0" cy="0"/>
        </a:xfrm>
      </p:grpSpPr>
      <p:pic>
        <p:nvPicPr>
          <p:cNvPr id="27" name="Picture 26" descr="A map of the united states&#10;&#10;AI-generated content may be incorrect.">
            <a:extLst>
              <a:ext uri="{FF2B5EF4-FFF2-40B4-BE49-F238E27FC236}">
                <a16:creationId xmlns:a16="http://schemas.microsoft.com/office/drawing/2014/main" id="{05C5766D-80C4-8BAE-21E3-4A811DBDB1D7}"/>
              </a:ext>
            </a:extLst>
          </p:cNvPr>
          <p:cNvPicPr>
            <a:picLocks noChangeAspect="1"/>
          </p:cNvPicPr>
          <p:nvPr/>
        </p:nvPicPr>
        <p:blipFill>
          <a:blip r:embed="rId4"/>
          <a:stretch>
            <a:fillRect/>
          </a:stretch>
        </p:blipFill>
        <p:spPr>
          <a:xfrm>
            <a:off x="-712467" y="1843559"/>
            <a:ext cx="12875387" cy="4501421"/>
          </a:xfrm>
          <a:prstGeom prst="rect">
            <a:avLst/>
          </a:prstGeom>
        </p:spPr>
      </p:pic>
      <p:sp>
        <p:nvSpPr>
          <p:cNvPr id="2" name="Title 1">
            <a:extLst>
              <a:ext uri="{FF2B5EF4-FFF2-40B4-BE49-F238E27FC236}">
                <a16:creationId xmlns:a16="http://schemas.microsoft.com/office/drawing/2014/main" id="{07455E1D-3376-BACF-E2C3-21CC18871ACB}"/>
              </a:ext>
            </a:extLst>
          </p:cNvPr>
          <p:cNvSpPr>
            <a:spLocks noGrp="1"/>
          </p:cNvSpPr>
          <p:nvPr>
            <p:ph type="title"/>
          </p:nvPr>
        </p:nvSpPr>
        <p:spPr>
          <a:xfrm>
            <a:off x="1066800" y="513021"/>
            <a:ext cx="10058400" cy="536624"/>
          </a:xfrm>
        </p:spPr>
        <p:txBody>
          <a:bodyPr>
            <a:normAutofit fontScale="90000"/>
          </a:bodyPr>
          <a:lstStyle/>
          <a:p>
            <a:r>
              <a:rPr lang="en-US" sz="3600"/>
              <a:t>Data Visualization and Analysis: </a:t>
            </a:r>
            <a:r>
              <a:rPr lang="en-US" sz="3600">
                <a:solidFill>
                  <a:schemeClr val="accent1"/>
                </a:solidFill>
              </a:rPr>
              <a:t>Animation</a:t>
            </a:r>
          </a:p>
        </p:txBody>
      </p:sp>
      <p:sp>
        <p:nvSpPr>
          <p:cNvPr id="3" name="Content Placeholder 2">
            <a:extLst>
              <a:ext uri="{FF2B5EF4-FFF2-40B4-BE49-F238E27FC236}">
                <a16:creationId xmlns:a16="http://schemas.microsoft.com/office/drawing/2014/main" id="{7C227440-E67E-1A18-9C40-95791469C23B}"/>
              </a:ext>
            </a:extLst>
          </p:cNvPr>
          <p:cNvSpPr>
            <a:spLocks noGrp="1"/>
          </p:cNvSpPr>
          <p:nvPr>
            <p:ph idx="1"/>
          </p:nvPr>
        </p:nvSpPr>
        <p:spPr>
          <a:xfrm>
            <a:off x="1110942" y="1232490"/>
            <a:ext cx="9970116" cy="4501421"/>
          </a:xfrm>
        </p:spPr>
        <p:txBody>
          <a:bodyPr vert="horz" lIns="0" tIns="45720" rIns="0" bIns="45720" rtlCol="0" anchor="t">
            <a:normAutofit/>
          </a:bodyPr>
          <a:lstStyle/>
          <a:p>
            <a:pPr marL="0" marR="0" indent="0">
              <a:lnSpc>
                <a:spcPct val="107000"/>
              </a:lnSpc>
              <a:spcAft>
                <a:spcPts val="800"/>
              </a:spcAft>
              <a:buNone/>
            </a:pPr>
            <a:r>
              <a:rPr lang="en-US" sz="1100" kern="100" spc="10">
                <a:effectLst/>
                <a:ea typeface="Calibri" panose="020F0502020204030204" pitchFamily="34" charset="0"/>
                <a:cs typeface="Arial" panose="020B0604020202020204" pitchFamily="34" charset="0"/>
              </a:rPr>
              <a:t>The following is the animation shows Static (triangle) and Mobile (circle) sensor readings from April 6</a:t>
            </a:r>
            <a:r>
              <a:rPr lang="en-US" sz="1100" kern="100" spc="10" baseline="30000">
                <a:effectLst/>
                <a:ea typeface="Calibri" panose="020F0502020204030204" pitchFamily="34" charset="0"/>
                <a:cs typeface="Arial" panose="020B0604020202020204" pitchFamily="34" charset="0"/>
              </a:rPr>
              <a:t>th</a:t>
            </a:r>
            <a:r>
              <a:rPr lang="en-US" sz="1100" kern="100" spc="10">
                <a:effectLst/>
                <a:ea typeface="Calibri" panose="020F0502020204030204" pitchFamily="34" charset="0"/>
                <a:cs typeface="Arial" panose="020B0604020202020204" pitchFamily="34" charset="0"/>
              </a:rPr>
              <a:t> to 10</a:t>
            </a:r>
            <a:r>
              <a:rPr lang="en-US" sz="1100" kern="100" spc="10" baseline="30000">
                <a:effectLst/>
                <a:ea typeface="Calibri" panose="020F0502020204030204" pitchFamily="34" charset="0"/>
                <a:cs typeface="Arial" panose="020B0604020202020204" pitchFamily="34" charset="0"/>
              </a:rPr>
              <a:t>th</a:t>
            </a:r>
            <a:r>
              <a:rPr lang="en-US" sz="1100" kern="100" spc="10">
                <a:effectLst/>
                <a:ea typeface="Calibri" panose="020F0502020204030204" pitchFamily="34" charset="0"/>
                <a:cs typeface="Arial" panose="020B0604020202020204" pitchFamily="34" charset="0"/>
              </a:rPr>
              <a:t>. </a:t>
            </a:r>
            <a:br>
              <a:rPr lang="en-US" sz="1100" kern="100" spc="10">
                <a:solidFill>
                  <a:srgbClr val="000000"/>
                </a:solidFill>
                <a:effectLst/>
                <a:ea typeface="Calibri" panose="020F0502020204030204" pitchFamily="34" charset="0"/>
                <a:cs typeface="Arial" panose="020B0604020202020204" pitchFamily="34" charset="0"/>
              </a:rPr>
            </a:br>
            <a:r>
              <a:rPr lang="en-US" sz="1100" kern="100" spc="10">
                <a:solidFill>
                  <a:srgbClr val="000000"/>
                </a:solidFill>
                <a:effectLst/>
                <a:ea typeface="Calibri" panose="020F0502020204030204" pitchFamily="34" charset="0"/>
                <a:cs typeface="Arial" panose="020B0604020202020204" pitchFamily="34" charset="0"/>
              </a:rPr>
              <a:t>Radiations above 150 CPM [1]</a:t>
            </a:r>
            <a:endParaRPr lang="en-US" sz="1100" kern="100" spc="10">
              <a:effectLst/>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D80A0A2-4171-AD48-AAF3-68AB2135BFDC}"/>
              </a:ext>
            </a:extLst>
          </p:cNvPr>
          <p:cNvPicPr>
            <a:picLocks noChangeAspect="1"/>
          </p:cNvPicPr>
          <p:nvPr/>
        </p:nvPicPr>
        <p:blipFill>
          <a:blip r:embed="rId5">
            <a:alphaModFix amt="75000"/>
          </a:blip>
          <a:stretch>
            <a:fillRect/>
          </a:stretch>
        </p:blipFill>
        <p:spPr>
          <a:xfrm>
            <a:off x="6518226" y="3141278"/>
            <a:ext cx="207905" cy="207905"/>
          </a:xfrm>
          <a:prstGeom prst="rect">
            <a:avLst/>
          </a:prstGeom>
        </p:spPr>
      </p:pic>
      <p:pic>
        <p:nvPicPr>
          <p:cNvPr id="9" name="Picture 8">
            <a:extLst>
              <a:ext uri="{FF2B5EF4-FFF2-40B4-BE49-F238E27FC236}">
                <a16:creationId xmlns:a16="http://schemas.microsoft.com/office/drawing/2014/main" id="{06EEB33D-B395-3AB9-6760-5260C4EB8490}"/>
              </a:ext>
            </a:extLst>
          </p:cNvPr>
          <p:cNvPicPr>
            <a:picLocks noChangeAspect="1"/>
          </p:cNvPicPr>
          <p:nvPr/>
        </p:nvPicPr>
        <p:blipFill>
          <a:blip r:embed="rId6">
            <a:alphaModFix amt="54000"/>
          </a:blip>
          <a:stretch>
            <a:fillRect/>
          </a:stretch>
        </p:blipFill>
        <p:spPr>
          <a:xfrm>
            <a:off x="3554927" y="3090233"/>
            <a:ext cx="222701" cy="222701"/>
          </a:xfrm>
          <a:prstGeom prst="rect">
            <a:avLst/>
          </a:prstGeom>
        </p:spPr>
      </p:pic>
      <p:pic>
        <p:nvPicPr>
          <p:cNvPr id="10" name="Picture 9">
            <a:extLst>
              <a:ext uri="{FF2B5EF4-FFF2-40B4-BE49-F238E27FC236}">
                <a16:creationId xmlns:a16="http://schemas.microsoft.com/office/drawing/2014/main" id="{3D494788-C1B7-1ECF-3549-5CA9E1B93C45}"/>
              </a:ext>
            </a:extLst>
          </p:cNvPr>
          <p:cNvPicPr>
            <a:picLocks noChangeAspect="1"/>
          </p:cNvPicPr>
          <p:nvPr/>
        </p:nvPicPr>
        <p:blipFill>
          <a:blip r:embed="rId6">
            <a:alphaModFix amt="58000"/>
          </a:blip>
          <a:stretch>
            <a:fillRect/>
          </a:stretch>
        </p:blipFill>
        <p:spPr>
          <a:xfrm>
            <a:off x="4362378" y="3523382"/>
            <a:ext cx="222701" cy="222701"/>
          </a:xfrm>
          <a:prstGeom prst="rect">
            <a:avLst/>
          </a:prstGeom>
        </p:spPr>
      </p:pic>
      <p:pic>
        <p:nvPicPr>
          <p:cNvPr id="11" name="Picture 10">
            <a:extLst>
              <a:ext uri="{FF2B5EF4-FFF2-40B4-BE49-F238E27FC236}">
                <a16:creationId xmlns:a16="http://schemas.microsoft.com/office/drawing/2014/main" id="{5BB267B0-54F7-0FC0-D3AB-C3691A7CFF7F}"/>
              </a:ext>
            </a:extLst>
          </p:cNvPr>
          <p:cNvPicPr>
            <a:picLocks noChangeAspect="1"/>
          </p:cNvPicPr>
          <p:nvPr/>
        </p:nvPicPr>
        <p:blipFill>
          <a:blip r:embed="rId6">
            <a:alphaModFix amt="49000"/>
          </a:blip>
          <a:stretch>
            <a:fillRect/>
          </a:stretch>
        </p:blipFill>
        <p:spPr>
          <a:xfrm>
            <a:off x="4737664" y="3984685"/>
            <a:ext cx="222701" cy="222701"/>
          </a:xfrm>
          <a:prstGeom prst="rect">
            <a:avLst/>
          </a:prstGeom>
        </p:spPr>
      </p:pic>
      <p:pic>
        <p:nvPicPr>
          <p:cNvPr id="12" name="Picture 11">
            <a:extLst>
              <a:ext uri="{FF2B5EF4-FFF2-40B4-BE49-F238E27FC236}">
                <a16:creationId xmlns:a16="http://schemas.microsoft.com/office/drawing/2014/main" id="{741FD563-3B29-A9DA-AF5E-9CFBA97854C3}"/>
              </a:ext>
            </a:extLst>
          </p:cNvPr>
          <p:cNvPicPr>
            <a:picLocks noChangeAspect="1"/>
          </p:cNvPicPr>
          <p:nvPr/>
        </p:nvPicPr>
        <p:blipFill>
          <a:blip r:embed="rId6">
            <a:alphaModFix amt="55000"/>
          </a:blip>
          <a:stretch>
            <a:fillRect/>
          </a:stretch>
        </p:blipFill>
        <p:spPr>
          <a:xfrm>
            <a:off x="4409734" y="4379897"/>
            <a:ext cx="222701" cy="222701"/>
          </a:xfrm>
          <a:prstGeom prst="rect">
            <a:avLst/>
          </a:prstGeom>
        </p:spPr>
      </p:pic>
      <p:pic>
        <p:nvPicPr>
          <p:cNvPr id="13" name="Picture 12">
            <a:extLst>
              <a:ext uri="{FF2B5EF4-FFF2-40B4-BE49-F238E27FC236}">
                <a16:creationId xmlns:a16="http://schemas.microsoft.com/office/drawing/2014/main" id="{55AC2A3E-C9EC-7D00-CBBE-A6FA3B6A1DB1}"/>
              </a:ext>
            </a:extLst>
          </p:cNvPr>
          <p:cNvPicPr>
            <a:picLocks noChangeAspect="1"/>
          </p:cNvPicPr>
          <p:nvPr/>
        </p:nvPicPr>
        <p:blipFill>
          <a:blip r:embed="rId6">
            <a:alphaModFix amt="57000"/>
          </a:blip>
          <a:stretch>
            <a:fillRect/>
          </a:stretch>
        </p:blipFill>
        <p:spPr>
          <a:xfrm>
            <a:off x="5312019" y="3022350"/>
            <a:ext cx="222701" cy="222701"/>
          </a:xfrm>
          <a:prstGeom prst="rect">
            <a:avLst/>
          </a:prstGeom>
        </p:spPr>
      </p:pic>
      <p:pic>
        <p:nvPicPr>
          <p:cNvPr id="14" name="Picture 13">
            <a:extLst>
              <a:ext uri="{FF2B5EF4-FFF2-40B4-BE49-F238E27FC236}">
                <a16:creationId xmlns:a16="http://schemas.microsoft.com/office/drawing/2014/main" id="{8E7004C5-7CE6-2B92-F4E4-A2C679295F1C}"/>
              </a:ext>
            </a:extLst>
          </p:cNvPr>
          <p:cNvPicPr>
            <a:picLocks noChangeAspect="1"/>
          </p:cNvPicPr>
          <p:nvPr/>
        </p:nvPicPr>
        <p:blipFill>
          <a:blip r:embed="rId6">
            <a:alphaModFix amt="58000"/>
          </a:blip>
          <a:stretch>
            <a:fillRect/>
          </a:stretch>
        </p:blipFill>
        <p:spPr>
          <a:xfrm>
            <a:off x="4251028" y="3523382"/>
            <a:ext cx="222701" cy="222701"/>
          </a:xfrm>
          <a:prstGeom prst="rect">
            <a:avLst/>
          </a:prstGeom>
        </p:spPr>
      </p:pic>
      <p:pic>
        <p:nvPicPr>
          <p:cNvPr id="15" name="Picture 14">
            <a:extLst>
              <a:ext uri="{FF2B5EF4-FFF2-40B4-BE49-F238E27FC236}">
                <a16:creationId xmlns:a16="http://schemas.microsoft.com/office/drawing/2014/main" id="{D4254F8B-9820-826A-8BDD-92199B8D206F}"/>
              </a:ext>
            </a:extLst>
          </p:cNvPr>
          <p:cNvPicPr>
            <a:picLocks noChangeAspect="1"/>
          </p:cNvPicPr>
          <p:nvPr/>
        </p:nvPicPr>
        <p:blipFill>
          <a:blip r:embed="rId6">
            <a:alphaModFix amt="54000"/>
          </a:blip>
          <a:stretch>
            <a:fillRect/>
          </a:stretch>
        </p:blipFill>
        <p:spPr>
          <a:xfrm>
            <a:off x="5613875" y="5512188"/>
            <a:ext cx="222701" cy="222701"/>
          </a:xfrm>
          <a:prstGeom prst="rect">
            <a:avLst/>
          </a:prstGeom>
        </p:spPr>
      </p:pic>
      <p:pic>
        <p:nvPicPr>
          <p:cNvPr id="16" name="Picture 15">
            <a:extLst>
              <a:ext uri="{FF2B5EF4-FFF2-40B4-BE49-F238E27FC236}">
                <a16:creationId xmlns:a16="http://schemas.microsoft.com/office/drawing/2014/main" id="{558F2236-AEA2-F0E3-8997-96F5E34CDE6E}"/>
              </a:ext>
            </a:extLst>
          </p:cNvPr>
          <p:cNvPicPr>
            <a:picLocks noChangeAspect="1"/>
          </p:cNvPicPr>
          <p:nvPr/>
        </p:nvPicPr>
        <p:blipFill>
          <a:blip r:embed="rId6">
            <a:alphaModFix amt="58000"/>
          </a:blip>
          <a:stretch>
            <a:fillRect/>
          </a:stretch>
        </p:blipFill>
        <p:spPr>
          <a:xfrm>
            <a:off x="7346230" y="5149583"/>
            <a:ext cx="222701" cy="222701"/>
          </a:xfrm>
          <a:prstGeom prst="rect">
            <a:avLst/>
          </a:prstGeom>
        </p:spPr>
      </p:pic>
      <p:pic>
        <p:nvPicPr>
          <p:cNvPr id="19" name="Picture 18">
            <a:extLst>
              <a:ext uri="{FF2B5EF4-FFF2-40B4-BE49-F238E27FC236}">
                <a16:creationId xmlns:a16="http://schemas.microsoft.com/office/drawing/2014/main" id="{1C5BE0E4-568E-4FE4-9190-AA9F93590B56}"/>
              </a:ext>
            </a:extLst>
          </p:cNvPr>
          <p:cNvPicPr>
            <a:picLocks noChangeAspect="1"/>
          </p:cNvPicPr>
          <p:nvPr/>
        </p:nvPicPr>
        <p:blipFill>
          <a:blip r:embed="rId7"/>
          <a:stretch>
            <a:fillRect/>
          </a:stretch>
        </p:blipFill>
        <p:spPr>
          <a:xfrm>
            <a:off x="127436" y="4174933"/>
            <a:ext cx="1600423" cy="2172003"/>
          </a:xfrm>
          <a:prstGeom prst="rect">
            <a:avLst/>
          </a:prstGeom>
        </p:spPr>
      </p:pic>
      <p:pic>
        <p:nvPicPr>
          <p:cNvPr id="20" name="Picture 19">
            <a:extLst>
              <a:ext uri="{FF2B5EF4-FFF2-40B4-BE49-F238E27FC236}">
                <a16:creationId xmlns:a16="http://schemas.microsoft.com/office/drawing/2014/main" id="{D00F77E7-8CD7-71B5-96EF-895557259052}"/>
              </a:ext>
            </a:extLst>
          </p:cNvPr>
          <p:cNvPicPr>
            <a:picLocks noChangeAspect="1"/>
          </p:cNvPicPr>
          <p:nvPr/>
        </p:nvPicPr>
        <p:blipFill>
          <a:blip r:embed="rId6">
            <a:alphaModFix amt="75000"/>
          </a:blip>
          <a:stretch>
            <a:fillRect/>
          </a:stretch>
        </p:blipFill>
        <p:spPr>
          <a:xfrm>
            <a:off x="201219" y="3393855"/>
            <a:ext cx="222701" cy="222701"/>
          </a:xfrm>
          <a:prstGeom prst="rect">
            <a:avLst/>
          </a:prstGeom>
        </p:spPr>
      </p:pic>
      <p:pic>
        <p:nvPicPr>
          <p:cNvPr id="21" name="Picture 20">
            <a:extLst>
              <a:ext uri="{FF2B5EF4-FFF2-40B4-BE49-F238E27FC236}">
                <a16:creationId xmlns:a16="http://schemas.microsoft.com/office/drawing/2014/main" id="{EDF72877-A0AF-9ED3-174A-861B2EBE5DD1}"/>
              </a:ext>
            </a:extLst>
          </p:cNvPr>
          <p:cNvPicPr>
            <a:picLocks noChangeAspect="1"/>
          </p:cNvPicPr>
          <p:nvPr/>
        </p:nvPicPr>
        <p:blipFill>
          <a:blip r:embed="rId5">
            <a:alphaModFix amt="75000"/>
          </a:blip>
          <a:stretch>
            <a:fillRect/>
          </a:stretch>
        </p:blipFill>
        <p:spPr>
          <a:xfrm>
            <a:off x="201219" y="3768374"/>
            <a:ext cx="207905" cy="207905"/>
          </a:xfrm>
          <a:prstGeom prst="rect">
            <a:avLst/>
          </a:prstGeom>
        </p:spPr>
      </p:pic>
      <p:sp>
        <p:nvSpPr>
          <p:cNvPr id="23" name="TextBox 22">
            <a:extLst>
              <a:ext uri="{FF2B5EF4-FFF2-40B4-BE49-F238E27FC236}">
                <a16:creationId xmlns:a16="http://schemas.microsoft.com/office/drawing/2014/main" id="{5A39FD1A-E9E8-5B7E-C220-62733412FB6B}"/>
              </a:ext>
            </a:extLst>
          </p:cNvPr>
          <p:cNvSpPr txBox="1"/>
          <p:nvPr/>
        </p:nvSpPr>
        <p:spPr>
          <a:xfrm>
            <a:off x="594608" y="3312934"/>
            <a:ext cx="1214527" cy="307777"/>
          </a:xfrm>
          <a:prstGeom prst="rect">
            <a:avLst/>
          </a:prstGeom>
          <a:noFill/>
        </p:spPr>
        <p:txBody>
          <a:bodyPr wrap="square" rtlCol="0">
            <a:spAutoFit/>
          </a:bodyPr>
          <a:lstStyle/>
          <a:p>
            <a:r>
              <a:rPr lang="en-US" sz="1400"/>
              <a:t>Hospitals</a:t>
            </a:r>
          </a:p>
        </p:txBody>
      </p:sp>
      <p:sp>
        <p:nvSpPr>
          <p:cNvPr id="28" name="TextBox 27">
            <a:extLst>
              <a:ext uri="{FF2B5EF4-FFF2-40B4-BE49-F238E27FC236}">
                <a16:creationId xmlns:a16="http://schemas.microsoft.com/office/drawing/2014/main" id="{1CA63F5C-9474-CF59-CF43-E6AB5C0C0FCB}"/>
              </a:ext>
            </a:extLst>
          </p:cNvPr>
          <p:cNvSpPr txBox="1"/>
          <p:nvPr/>
        </p:nvSpPr>
        <p:spPr>
          <a:xfrm>
            <a:off x="551051" y="3727906"/>
            <a:ext cx="1600423" cy="307777"/>
          </a:xfrm>
          <a:prstGeom prst="rect">
            <a:avLst/>
          </a:prstGeom>
          <a:noFill/>
        </p:spPr>
        <p:txBody>
          <a:bodyPr wrap="square" rtlCol="0">
            <a:spAutoFit/>
          </a:bodyPr>
          <a:lstStyle/>
          <a:p>
            <a:r>
              <a:rPr lang="en-US" sz="1400"/>
              <a:t>Nuclear Plant</a:t>
            </a:r>
          </a:p>
        </p:txBody>
      </p:sp>
      <p:sp>
        <p:nvSpPr>
          <p:cNvPr id="4" name="Rectangle 3">
            <a:extLst>
              <a:ext uri="{FF2B5EF4-FFF2-40B4-BE49-F238E27FC236}">
                <a16:creationId xmlns:a16="http://schemas.microsoft.com/office/drawing/2014/main" id="{86CBC0A2-1A93-2480-996E-1BA1BAEA399E}"/>
              </a:ext>
            </a:extLst>
          </p:cNvPr>
          <p:cNvSpPr/>
          <p:nvPr/>
        </p:nvSpPr>
        <p:spPr>
          <a:xfrm>
            <a:off x="2468926" y="4516269"/>
            <a:ext cx="1107242" cy="86504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4A4847B7-85D6-8ACE-FDCD-4ACE2950BDDA}"/>
              </a:ext>
            </a:extLst>
          </p:cNvPr>
          <p:cNvSpPr txBox="1"/>
          <p:nvPr/>
        </p:nvSpPr>
        <p:spPr>
          <a:xfrm>
            <a:off x="0" y="6434292"/>
            <a:ext cx="12192000" cy="338554"/>
          </a:xfrm>
          <a:prstGeom prst="rect">
            <a:avLst/>
          </a:prstGeom>
          <a:noFill/>
        </p:spPr>
        <p:txBody>
          <a:bodyPr wrap="square" rtlCol="0">
            <a:spAutoFit/>
          </a:bodyPr>
          <a:lstStyle/>
          <a:p>
            <a:r>
              <a:rPr lang="en-US" sz="800">
                <a:solidFill>
                  <a:schemeClr val="bg1"/>
                </a:solidFill>
              </a:rPr>
              <a:t>1. U.S. Department of Health and Human Services. (2020). </a:t>
            </a:r>
            <a:r>
              <a:rPr lang="en-US" sz="800" i="1">
                <a:solidFill>
                  <a:schemeClr val="bg1"/>
                </a:solidFill>
              </a:rPr>
              <a:t>Comparison of radiation population screening recommendations from ROSS Toolkit on the RadResponder.net website.</a:t>
            </a:r>
            <a:r>
              <a:rPr lang="en-US" sz="800">
                <a:solidFill>
                  <a:schemeClr val="bg1"/>
                </a:solidFill>
              </a:rPr>
              <a:t> Radiation Emergency Medical Management (REMM). </a:t>
            </a:r>
            <a:r>
              <a:rPr lang="en-US" sz="800">
                <a:solidFill>
                  <a:schemeClr val="bg1"/>
                </a:solidFill>
                <a:hlinkClick r:id="rId8">
                  <a:extLst>
                    <a:ext uri="{A12FA001-AC4F-418D-AE19-62706E023703}">
                      <ahyp:hlinkClr xmlns:ahyp="http://schemas.microsoft.com/office/drawing/2018/hyperlinkcolor" val="tx"/>
                    </a:ext>
                  </a:extLst>
                </a:hlinkClick>
              </a:rPr>
              <a:t>https://remm.hhs.gov/Radiation-Screening-Recommendations-from-RadResponder1.pdf</a:t>
            </a:r>
            <a:endParaRPr lang="en-US" sz="800">
              <a:solidFill>
                <a:schemeClr val="bg1"/>
              </a:solidFill>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9">
            <p14:nvContentPartPr>
              <p14:cNvPr id="30" name="Ink 29">
                <a:extLst>
                  <a:ext uri="{FF2B5EF4-FFF2-40B4-BE49-F238E27FC236}">
                    <a16:creationId xmlns:a16="http://schemas.microsoft.com/office/drawing/2014/main" id="{85E1F9A7-8632-9CE7-F2C3-23356C8F8896}"/>
                  </a:ext>
                </a:extLst>
              </p14:cNvPr>
              <p14:cNvContentPartPr/>
              <p14:nvPr>
                <p:extLst>
                  <p:ext uri="{42D2F446-02D8-4167-A562-619A0277C38B}">
                    <p15:isNarration xmlns:p15="http://schemas.microsoft.com/office/powerpoint/2012/main" val="1"/>
                  </p:ext>
                </p:extLst>
              </p14:nvPr>
            </p14:nvContentPartPr>
            <p14:xfrm>
              <a:off x="1405440" y="2215440"/>
              <a:ext cx="10550520" cy="4151520"/>
            </p14:xfrm>
          </p:contentPart>
        </mc:Choice>
        <mc:Fallback>
          <p:pic>
            <p:nvPicPr>
              <p:cNvPr id="30" name="Ink 29">
                <a:extLst>
                  <a:ext uri="{FF2B5EF4-FFF2-40B4-BE49-F238E27FC236}">
                    <a16:creationId xmlns:a16="http://schemas.microsoft.com/office/drawing/2014/main" id="{85E1F9A7-8632-9CE7-F2C3-23356C8F8896}"/>
                  </a:ext>
                </a:extLst>
              </p:cNvPr>
              <p:cNvPicPr>
                <a:picLocks noGrp="1" noRot="1" noChangeAspect="1" noMove="1" noResize="1" noEditPoints="1" noAdjustHandles="1" noChangeArrowheads="1" noChangeShapeType="1"/>
              </p:cNvPicPr>
              <p:nvPr/>
            </p:nvPicPr>
            <p:blipFill>
              <a:blip r:embed="rId10"/>
              <a:stretch>
                <a:fillRect/>
              </a:stretch>
            </p:blipFill>
            <p:spPr>
              <a:xfrm>
                <a:off x="1396080" y="2206080"/>
                <a:ext cx="10569240" cy="4170240"/>
              </a:xfrm>
              <a:prstGeom prst="rect">
                <a:avLst/>
              </a:prstGeom>
            </p:spPr>
          </p:pic>
        </mc:Fallback>
      </mc:AlternateContent>
    </p:spTree>
    <p:extLst>
      <p:ext uri="{BB962C8B-B14F-4D97-AF65-F5344CB8AC3E}">
        <p14:creationId xmlns:p14="http://schemas.microsoft.com/office/powerpoint/2010/main" val="1356960869"/>
      </p:ext>
    </p:extLst>
  </p:cSld>
  <p:clrMapOvr>
    <a:masterClrMapping/>
  </p:clrMapOvr>
  <mc:AlternateContent xmlns:mc="http://schemas.openxmlformats.org/markup-compatibility/2006">
    <mc:Choice xmlns:p14="http://schemas.microsoft.com/office/powerpoint/2010/main" Requires="p14">
      <p:transition spd="slow" p14:dur="2000" advTm="129130"/>
    </mc:Choice>
    <mc:Fallback>
      <p:transition spd="slow" advTm="129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md type="call" cmd="playFrom(0.0)">
                                      <p:cBhvr>
                                        <p:cTn id="7"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A346F-8ED3-FB97-0C44-3AEBBD2E99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4AADC5-4547-B9DE-2ECA-7453208D5457}"/>
              </a:ext>
            </a:extLst>
          </p:cNvPr>
          <p:cNvSpPr>
            <a:spLocks noGrp="1"/>
          </p:cNvSpPr>
          <p:nvPr>
            <p:ph type="title"/>
          </p:nvPr>
        </p:nvSpPr>
        <p:spPr/>
        <p:txBody>
          <a:bodyPr/>
          <a:lstStyle/>
          <a:p>
            <a:r>
              <a:rPr lang="en-US"/>
              <a:t>Conclusion: </a:t>
            </a:r>
            <a:r>
              <a:rPr lang="en-US">
                <a:solidFill>
                  <a:schemeClr val="accent1"/>
                </a:solidFill>
              </a:rPr>
              <a:t>Mobile vs. Static Readings</a:t>
            </a:r>
          </a:p>
        </p:txBody>
      </p:sp>
      <p:sp>
        <p:nvSpPr>
          <p:cNvPr id="3" name="Content Placeholder 2">
            <a:extLst>
              <a:ext uri="{FF2B5EF4-FFF2-40B4-BE49-F238E27FC236}">
                <a16:creationId xmlns:a16="http://schemas.microsoft.com/office/drawing/2014/main" id="{4C6478EE-A01B-833D-7992-B8BB742F5DE8}"/>
              </a:ext>
            </a:extLst>
          </p:cNvPr>
          <p:cNvSpPr>
            <a:spLocks noGrp="1"/>
          </p:cNvSpPr>
          <p:nvPr>
            <p:ph idx="1"/>
          </p:nvPr>
        </p:nvSpPr>
        <p:spPr>
          <a:xfrm>
            <a:off x="1185564" y="1355059"/>
            <a:ext cx="10199612" cy="4501421"/>
          </a:xfrm>
        </p:spPr>
        <p:txBody>
          <a:bodyPr vert="horz" lIns="0" tIns="45720" rIns="0" bIns="45720" rtlCol="0" anchor="t">
            <a:normAutofit/>
          </a:bodyPr>
          <a:lstStyle/>
          <a:p>
            <a:pPr>
              <a:buFont typeface="Arial" panose="020B0604020202020204" pitchFamily="34" charset="0"/>
              <a:buChar char="•"/>
            </a:pPr>
            <a:r>
              <a:rPr lang="en-US"/>
              <a:t> Daily averages between mobile and static readings </a:t>
            </a:r>
            <a:r>
              <a:rPr lang="en-US" b="1"/>
              <a:t>differed</a:t>
            </a:r>
            <a:r>
              <a:rPr lang="en-US"/>
              <a:t> </a:t>
            </a:r>
            <a:r>
              <a:rPr lang="en-US" b="1"/>
              <a:t>significantly </a:t>
            </a:r>
            <a:r>
              <a:rPr lang="en-US"/>
              <a:t>with appropriate testing.</a:t>
            </a:r>
          </a:p>
          <a:p>
            <a:pPr>
              <a:buFont typeface="Arial" panose="020B0604020202020204" pitchFamily="34" charset="0"/>
              <a:buChar char="•"/>
            </a:pPr>
            <a:r>
              <a:rPr lang="en-US" b="1"/>
              <a:t> Fixed sensors</a:t>
            </a:r>
            <a:r>
              <a:rPr lang="en-US"/>
              <a:t> were calibrated and stationary, giving consistent, reliable readings</a:t>
            </a:r>
          </a:p>
          <a:p>
            <a:pPr>
              <a:buFont typeface="Arial" panose="020B0604020202020204" pitchFamily="34" charset="0"/>
              <a:buChar char="•"/>
            </a:pPr>
            <a:r>
              <a:rPr lang="en-US" b="1"/>
              <a:t> Mobile sensors</a:t>
            </a:r>
            <a:r>
              <a:rPr lang="en-US"/>
              <a:t> varied in build quality and calibration, leading to inconsistent data</a:t>
            </a:r>
          </a:p>
          <a:p>
            <a:pPr>
              <a:buFont typeface="Arial" panose="020B0604020202020204" pitchFamily="34" charset="0"/>
              <a:buChar char="•"/>
            </a:pPr>
            <a:r>
              <a:rPr lang="en-US"/>
              <a:t> Vehicle-based sensors were affected by </a:t>
            </a:r>
            <a:r>
              <a:rPr lang="en-US" b="1"/>
              <a:t>contamination and shielding</a:t>
            </a:r>
            <a:endParaRPr lang="en-US"/>
          </a:p>
          <a:p>
            <a:pPr>
              <a:buFont typeface="Arial" panose="020B0604020202020204" pitchFamily="34" charset="0"/>
              <a:buChar char="•"/>
            </a:pPr>
            <a:r>
              <a:rPr lang="en-US"/>
              <a:t> Some cars were directly contaminated, falsely elevating radiation readings</a:t>
            </a:r>
          </a:p>
          <a:p>
            <a:pPr>
              <a:buFont typeface="Arial" panose="020B0604020202020204" pitchFamily="34" charset="0"/>
              <a:buChar char="•"/>
            </a:pPr>
            <a:r>
              <a:rPr lang="en-US" b="1"/>
              <a:t> Movement and human error</a:t>
            </a:r>
            <a:r>
              <a:rPr lang="en-US"/>
              <a:t> introduced additional noise and uncertainty</a:t>
            </a:r>
          </a:p>
          <a:p>
            <a:pPr>
              <a:buFont typeface="Arial" panose="020B0604020202020204" pitchFamily="34" charset="0"/>
              <a:buChar char="•"/>
            </a:pPr>
            <a:endParaRPr lang="en-US"/>
          </a:p>
          <a:p>
            <a:pPr marL="0" indent="0">
              <a:buNone/>
            </a:pPr>
            <a:endParaRPr lang="en-US"/>
          </a:p>
        </p:txBody>
      </p:sp>
      <p:sp>
        <p:nvSpPr>
          <p:cNvPr id="4" name="Oval 3">
            <a:extLst>
              <a:ext uri="{FF2B5EF4-FFF2-40B4-BE49-F238E27FC236}">
                <a16:creationId xmlns:a16="http://schemas.microsoft.com/office/drawing/2014/main" id="{35F86D00-EED5-780C-0D35-E4F7610F824E}"/>
              </a:ext>
            </a:extLst>
          </p:cNvPr>
          <p:cNvSpPr/>
          <p:nvPr/>
        </p:nvSpPr>
        <p:spPr>
          <a:xfrm>
            <a:off x="11211425" y="5797296"/>
            <a:ext cx="739022" cy="739022"/>
          </a:xfrm>
          <a:prstGeom prst="ellipse">
            <a:avLst/>
          </a:prstGeom>
          <a:solidFill>
            <a:schemeClr val="accent1">
              <a:lumMod val="50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16" name="Picture 15">
            <a:extLst>
              <a:ext uri="{FF2B5EF4-FFF2-40B4-BE49-F238E27FC236}">
                <a16:creationId xmlns:a16="http://schemas.microsoft.com/office/drawing/2014/main" id="{EAFB0C54-5AC0-405A-92D8-7B9CD63DC475}"/>
              </a:ext>
            </a:extLst>
          </p:cNvPr>
          <p:cNvPicPr>
            <a:picLocks noChangeAspect="1"/>
          </p:cNvPicPr>
          <p:nvPr/>
        </p:nvPicPr>
        <p:blipFill>
          <a:blip r:embed="rId5"/>
          <a:stretch>
            <a:fillRect/>
          </a:stretch>
        </p:blipFill>
        <p:spPr>
          <a:xfrm>
            <a:off x="1615870" y="4332238"/>
            <a:ext cx="3717280" cy="2341405"/>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FAE10B01-E754-7B08-53CE-42D67EE36850}"/>
              </a:ext>
            </a:extLst>
          </p:cNvPr>
          <p:cNvPicPr>
            <a:picLocks noChangeAspect="1"/>
          </p:cNvPicPr>
          <p:nvPr/>
        </p:nvPicPr>
        <p:blipFill>
          <a:blip r:embed="rId6"/>
          <a:stretch>
            <a:fillRect/>
          </a:stretch>
        </p:blipFill>
        <p:spPr>
          <a:xfrm>
            <a:off x="6096000" y="4294665"/>
            <a:ext cx="4003638" cy="2416552"/>
          </a:xfrm>
          <a:prstGeom prst="rect">
            <a:avLst/>
          </a:prstGeom>
          <a:effectLst>
            <a:outerShdw blurRad="50800" dist="38100" dir="2700000" algn="tl" rotWithShape="0">
              <a:prstClr val="black">
                <a:alpha val="40000"/>
              </a:prstClr>
            </a:outerShdw>
          </a:effectLst>
        </p:spPr>
      </p:pic>
      <p:pic>
        <p:nvPicPr>
          <p:cNvPr id="25" name="New Recording 4">
            <a:hlinkClick r:id="" action="ppaction://media"/>
            <a:extLst>
              <a:ext uri="{FF2B5EF4-FFF2-40B4-BE49-F238E27FC236}">
                <a16:creationId xmlns:a16="http://schemas.microsoft.com/office/drawing/2014/main" id="{A06E844B-40D2-EE19-AF56-F8F10F2B1E3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0"/>
            <a:ext cx="812800" cy="812800"/>
          </a:xfrm>
          <a:prstGeom prst="rect">
            <a:avLst/>
          </a:prstGeom>
        </p:spPr>
      </p:pic>
    </p:spTree>
    <p:extLst>
      <p:ext uri="{BB962C8B-B14F-4D97-AF65-F5344CB8AC3E}">
        <p14:creationId xmlns:p14="http://schemas.microsoft.com/office/powerpoint/2010/main" val="1997110722"/>
      </p:ext>
    </p:extLst>
  </p:cSld>
  <p:clrMapOvr>
    <a:masterClrMapping/>
  </p:clrMapOvr>
  <mc:AlternateContent xmlns:mc="http://schemas.openxmlformats.org/markup-compatibility/2006">
    <mc:Choice xmlns:p14="http://schemas.microsoft.com/office/powerpoint/2010/main" Requires="p14">
      <p:transition spd="slow" p14:dur="2000" advTm="48719"/>
    </mc:Choice>
    <mc:Fallback>
      <p:transition spd="slow" advTm="487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448"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BD0E5-FB7E-B223-146E-6551B68FC9F8}"/>
              </a:ext>
            </a:extLst>
          </p:cNvPr>
          <p:cNvSpPr>
            <a:spLocks noGrp="1"/>
          </p:cNvSpPr>
          <p:nvPr>
            <p:ph type="title"/>
          </p:nvPr>
        </p:nvSpPr>
        <p:spPr/>
        <p:txBody>
          <a:bodyPr/>
          <a:lstStyle/>
          <a:p>
            <a:r>
              <a:rPr lang="en-US"/>
              <a:t>Conclusion: </a:t>
            </a:r>
            <a:r>
              <a:rPr lang="en-US">
                <a:solidFill>
                  <a:schemeClr val="accent1"/>
                </a:solidFill>
              </a:rPr>
              <a:t>Plans for Cleanup</a:t>
            </a:r>
          </a:p>
        </p:txBody>
      </p:sp>
      <p:grpSp>
        <p:nvGrpSpPr>
          <p:cNvPr id="37" name="Group 36">
            <a:extLst>
              <a:ext uri="{FF2B5EF4-FFF2-40B4-BE49-F238E27FC236}">
                <a16:creationId xmlns:a16="http://schemas.microsoft.com/office/drawing/2014/main" id="{FEB375AF-5723-BC7A-9C8D-AFC25A6962E6}"/>
              </a:ext>
            </a:extLst>
          </p:cNvPr>
          <p:cNvGrpSpPr/>
          <p:nvPr/>
        </p:nvGrpSpPr>
        <p:grpSpPr>
          <a:xfrm>
            <a:off x="8171728" y="2740724"/>
            <a:ext cx="3761914" cy="3329273"/>
            <a:chOff x="8376192" y="3998586"/>
            <a:chExt cx="2544463" cy="2100462"/>
          </a:xfrm>
        </p:grpSpPr>
        <p:pic>
          <p:nvPicPr>
            <p:cNvPr id="23" name="Picture 22" descr="A screenshot of a map&#10;&#10;AI-generated content may be incorrect.">
              <a:extLst>
                <a:ext uri="{FF2B5EF4-FFF2-40B4-BE49-F238E27FC236}">
                  <a16:creationId xmlns:a16="http://schemas.microsoft.com/office/drawing/2014/main" id="{AE90DCF4-8600-F241-73D4-BD489C05A4DC}"/>
                </a:ext>
              </a:extLst>
            </p:cNvPr>
            <p:cNvPicPr>
              <a:picLocks noChangeAspect="1"/>
            </p:cNvPicPr>
            <p:nvPr/>
          </p:nvPicPr>
          <p:blipFill>
            <a:blip r:embed="rId5"/>
            <a:srcRect l="6409" r="20281" b="5102"/>
            <a:stretch/>
          </p:blipFill>
          <p:spPr>
            <a:xfrm>
              <a:off x="8376192" y="4228629"/>
              <a:ext cx="2544463" cy="1870419"/>
            </a:xfrm>
            <a:prstGeom prst="rect">
              <a:avLst/>
            </a:prstGeom>
          </p:spPr>
        </p:pic>
        <p:sp>
          <p:nvSpPr>
            <p:cNvPr id="24" name="TextBox 23">
              <a:extLst>
                <a:ext uri="{FF2B5EF4-FFF2-40B4-BE49-F238E27FC236}">
                  <a16:creationId xmlns:a16="http://schemas.microsoft.com/office/drawing/2014/main" id="{B83F168C-2E1A-5270-D1D8-DFF7273CAF0D}"/>
                </a:ext>
              </a:extLst>
            </p:cNvPr>
            <p:cNvSpPr txBox="1"/>
            <p:nvPr/>
          </p:nvSpPr>
          <p:spPr>
            <a:xfrm>
              <a:off x="9169845" y="3998586"/>
              <a:ext cx="1461810" cy="369332"/>
            </a:xfrm>
            <a:prstGeom prst="rect">
              <a:avLst/>
            </a:prstGeom>
            <a:noFill/>
          </p:spPr>
          <p:txBody>
            <a:bodyPr wrap="none" rtlCol="0">
              <a:spAutoFit/>
            </a:bodyPr>
            <a:lstStyle/>
            <a:p>
              <a:r>
                <a:rPr lang="en-US" b="1"/>
                <a:t>4/10:</a:t>
              </a:r>
              <a:r>
                <a:rPr lang="en-US"/>
                <a:t> 10 PM</a:t>
              </a:r>
            </a:p>
          </p:txBody>
        </p:sp>
      </p:grpSp>
      <p:grpSp>
        <p:nvGrpSpPr>
          <p:cNvPr id="36" name="Group 35">
            <a:extLst>
              <a:ext uri="{FF2B5EF4-FFF2-40B4-BE49-F238E27FC236}">
                <a16:creationId xmlns:a16="http://schemas.microsoft.com/office/drawing/2014/main" id="{74D670C6-C8A8-BF4B-0FE1-AA3289D37895}"/>
              </a:ext>
            </a:extLst>
          </p:cNvPr>
          <p:cNvGrpSpPr/>
          <p:nvPr/>
        </p:nvGrpSpPr>
        <p:grpSpPr>
          <a:xfrm>
            <a:off x="6172350" y="3714078"/>
            <a:ext cx="2376516" cy="2400757"/>
            <a:chOff x="5443533" y="3613871"/>
            <a:chExt cx="2376516" cy="2400757"/>
          </a:xfrm>
        </p:grpSpPr>
        <p:pic>
          <p:nvPicPr>
            <p:cNvPr id="21" name="Picture 20" descr="A map of the state of california&#10;&#10;AI-generated content may be incorrect.">
              <a:extLst>
                <a:ext uri="{FF2B5EF4-FFF2-40B4-BE49-F238E27FC236}">
                  <a16:creationId xmlns:a16="http://schemas.microsoft.com/office/drawing/2014/main" id="{E812D37F-69CA-C95A-E20D-0534EC4F472E}"/>
                </a:ext>
              </a:extLst>
            </p:cNvPr>
            <p:cNvPicPr>
              <a:picLocks noChangeAspect="1"/>
            </p:cNvPicPr>
            <p:nvPr/>
          </p:nvPicPr>
          <p:blipFill>
            <a:blip r:embed="rId6"/>
            <a:srcRect r="38224" b="9547"/>
            <a:stretch/>
          </p:blipFill>
          <p:spPr>
            <a:xfrm>
              <a:off x="5443533" y="4285777"/>
              <a:ext cx="2376516" cy="1728851"/>
            </a:xfrm>
            <a:prstGeom prst="rect">
              <a:avLst/>
            </a:prstGeom>
          </p:spPr>
        </p:pic>
        <p:sp>
          <p:nvSpPr>
            <p:cNvPr id="25" name="TextBox 24">
              <a:extLst>
                <a:ext uri="{FF2B5EF4-FFF2-40B4-BE49-F238E27FC236}">
                  <a16:creationId xmlns:a16="http://schemas.microsoft.com/office/drawing/2014/main" id="{7F654427-B2BC-624B-9D0A-B2CE915D09BD}"/>
                </a:ext>
              </a:extLst>
            </p:cNvPr>
            <p:cNvSpPr txBox="1"/>
            <p:nvPr/>
          </p:nvSpPr>
          <p:spPr>
            <a:xfrm>
              <a:off x="5967699" y="3613871"/>
              <a:ext cx="1328184" cy="369332"/>
            </a:xfrm>
            <a:prstGeom prst="rect">
              <a:avLst/>
            </a:prstGeom>
            <a:noFill/>
          </p:spPr>
          <p:txBody>
            <a:bodyPr wrap="none" rtlCol="0">
              <a:spAutoFit/>
            </a:bodyPr>
            <a:lstStyle/>
            <a:p>
              <a:r>
                <a:rPr lang="en-US" b="1"/>
                <a:t>4/10:</a:t>
              </a:r>
              <a:r>
                <a:rPr lang="en-US"/>
                <a:t> 1 AM</a:t>
              </a:r>
            </a:p>
          </p:txBody>
        </p:sp>
      </p:grpSp>
      <p:grpSp>
        <p:nvGrpSpPr>
          <p:cNvPr id="35" name="Group 34">
            <a:extLst>
              <a:ext uri="{FF2B5EF4-FFF2-40B4-BE49-F238E27FC236}">
                <a16:creationId xmlns:a16="http://schemas.microsoft.com/office/drawing/2014/main" id="{CC7DA959-A69D-DE44-353A-62A913FF225D}"/>
              </a:ext>
            </a:extLst>
          </p:cNvPr>
          <p:cNvGrpSpPr/>
          <p:nvPr/>
        </p:nvGrpSpPr>
        <p:grpSpPr>
          <a:xfrm>
            <a:off x="3582615" y="3804397"/>
            <a:ext cx="2133602" cy="2220119"/>
            <a:chOff x="3622853" y="3706309"/>
            <a:chExt cx="2133602" cy="2220119"/>
          </a:xfrm>
        </p:grpSpPr>
        <p:pic>
          <p:nvPicPr>
            <p:cNvPr id="9" name="Picture 8" descr="A screenshot of a computer screen&#10;&#10;AI-generated content may be incorrect.">
              <a:extLst>
                <a:ext uri="{FF2B5EF4-FFF2-40B4-BE49-F238E27FC236}">
                  <a16:creationId xmlns:a16="http://schemas.microsoft.com/office/drawing/2014/main" id="{66D9ECEA-0894-BC39-D305-EE38EDD27989}"/>
                </a:ext>
              </a:extLst>
            </p:cNvPr>
            <p:cNvPicPr>
              <a:picLocks noChangeAspect="1"/>
            </p:cNvPicPr>
            <p:nvPr/>
          </p:nvPicPr>
          <p:blipFill>
            <a:blip r:embed="rId7"/>
            <a:srcRect l="7385" r="37766" b="5102"/>
            <a:stretch/>
          </p:blipFill>
          <p:spPr>
            <a:xfrm>
              <a:off x="3622853" y="4285777"/>
              <a:ext cx="2133602" cy="1640651"/>
            </a:xfrm>
            <a:prstGeom prst="rect">
              <a:avLst/>
            </a:prstGeom>
          </p:spPr>
        </p:pic>
        <p:sp>
          <p:nvSpPr>
            <p:cNvPr id="26" name="TextBox 25">
              <a:extLst>
                <a:ext uri="{FF2B5EF4-FFF2-40B4-BE49-F238E27FC236}">
                  <a16:creationId xmlns:a16="http://schemas.microsoft.com/office/drawing/2014/main" id="{EAAF8689-02DE-088F-568D-70C42B1D21B8}"/>
                </a:ext>
              </a:extLst>
            </p:cNvPr>
            <p:cNvSpPr txBox="1"/>
            <p:nvPr/>
          </p:nvSpPr>
          <p:spPr>
            <a:xfrm>
              <a:off x="4088368" y="3706309"/>
              <a:ext cx="1202573" cy="369332"/>
            </a:xfrm>
            <a:prstGeom prst="rect">
              <a:avLst/>
            </a:prstGeom>
            <a:noFill/>
          </p:spPr>
          <p:txBody>
            <a:bodyPr wrap="none" rtlCol="0">
              <a:spAutoFit/>
            </a:bodyPr>
            <a:lstStyle/>
            <a:p>
              <a:r>
                <a:rPr lang="en-US" b="1"/>
                <a:t>4/9:</a:t>
              </a:r>
              <a:r>
                <a:rPr lang="en-US"/>
                <a:t> 8 PM</a:t>
              </a:r>
            </a:p>
          </p:txBody>
        </p:sp>
      </p:grpSp>
      <p:grpSp>
        <p:nvGrpSpPr>
          <p:cNvPr id="34" name="Group 33">
            <a:extLst>
              <a:ext uri="{FF2B5EF4-FFF2-40B4-BE49-F238E27FC236}">
                <a16:creationId xmlns:a16="http://schemas.microsoft.com/office/drawing/2014/main" id="{6ECDAAFB-CEAB-30F2-EA41-5873221DA367}"/>
              </a:ext>
            </a:extLst>
          </p:cNvPr>
          <p:cNvGrpSpPr/>
          <p:nvPr/>
        </p:nvGrpSpPr>
        <p:grpSpPr>
          <a:xfrm>
            <a:off x="1065592" y="3853695"/>
            <a:ext cx="2060890" cy="2121523"/>
            <a:chOff x="651623" y="3916445"/>
            <a:chExt cx="2060890" cy="2121523"/>
          </a:xfrm>
        </p:grpSpPr>
        <p:pic>
          <p:nvPicPr>
            <p:cNvPr id="19" name="Picture 18" descr="A screenshot of a computer screen&#10;&#10;AI-generated content may be incorrect.">
              <a:extLst>
                <a:ext uri="{FF2B5EF4-FFF2-40B4-BE49-F238E27FC236}">
                  <a16:creationId xmlns:a16="http://schemas.microsoft.com/office/drawing/2014/main" id="{E45B469E-5E98-19CE-17A2-05A610A62C46}"/>
                </a:ext>
              </a:extLst>
            </p:cNvPr>
            <p:cNvPicPr>
              <a:picLocks noChangeAspect="1"/>
            </p:cNvPicPr>
            <p:nvPr/>
          </p:nvPicPr>
          <p:blipFill>
            <a:blip r:embed="rId8"/>
            <a:srcRect l="4173" r="40010" b="5102"/>
            <a:stretch/>
          </p:blipFill>
          <p:spPr>
            <a:xfrm>
              <a:off x="651623" y="4397317"/>
              <a:ext cx="2060890" cy="1640651"/>
            </a:xfrm>
            <a:prstGeom prst="rect">
              <a:avLst/>
            </a:prstGeom>
          </p:spPr>
        </p:pic>
        <p:sp>
          <p:nvSpPr>
            <p:cNvPr id="27" name="TextBox 26">
              <a:extLst>
                <a:ext uri="{FF2B5EF4-FFF2-40B4-BE49-F238E27FC236}">
                  <a16:creationId xmlns:a16="http://schemas.microsoft.com/office/drawing/2014/main" id="{CAC6C651-72D2-1AE9-2AD8-138386747BC1}"/>
                </a:ext>
              </a:extLst>
            </p:cNvPr>
            <p:cNvSpPr txBox="1"/>
            <p:nvPr/>
          </p:nvSpPr>
          <p:spPr>
            <a:xfrm>
              <a:off x="1083988" y="3916445"/>
              <a:ext cx="1196161" cy="369332"/>
            </a:xfrm>
            <a:prstGeom prst="rect">
              <a:avLst/>
            </a:prstGeom>
            <a:noFill/>
          </p:spPr>
          <p:txBody>
            <a:bodyPr wrap="none" rtlCol="0">
              <a:spAutoFit/>
            </a:bodyPr>
            <a:lstStyle/>
            <a:p>
              <a:r>
                <a:rPr lang="en-US" b="1"/>
                <a:t>4/9:</a:t>
              </a:r>
              <a:r>
                <a:rPr lang="en-US"/>
                <a:t> 8 AM</a:t>
              </a:r>
            </a:p>
          </p:txBody>
        </p:sp>
      </p:grpSp>
      <p:grpSp>
        <p:nvGrpSpPr>
          <p:cNvPr id="32" name="Group 31">
            <a:extLst>
              <a:ext uri="{FF2B5EF4-FFF2-40B4-BE49-F238E27FC236}">
                <a16:creationId xmlns:a16="http://schemas.microsoft.com/office/drawing/2014/main" id="{635039D5-A299-2C40-3A13-CDCF7858F291}"/>
              </a:ext>
            </a:extLst>
          </p:cNvPr>
          <p:cNvGrpSpPr/>
          <p:nvPr/>
        </p:nvGrpSpPr>
        <p:grpSpPr>
          <a:xfrm>
            <a:off x="685636" y="1416830"/>
            <a:ext cx="2172259" cy="2125909"/>
            <a:chOff x="595938" y="1383747"/>
            <a:chExt cx="2172259" cy="2125909"/>
          </a:xfrm>
        </p:grpSpPr>
        <p:pic>
          <p:nvPicPr>
            <p:cNvPr id="11" name="Picture 10" descr="A screenshot of a computer screen&#10;&#10;AI-generated content may be incorrect.">
              <a:extLst>
                <a:ext uri="{FF2B5EF4-FFF2-40B4-BE49-F238E27FC236}">
                  <a16:creationId xmlns:a16="http://schemas.microsoft.com/office/drawing/2014/main" id="{8B44A3EC-BED7-5D8E-9E1E-67FF53848664}"/>
                </a:ext>
              </a:extLst>
            </p:cNvPr>
            <p:cNvPicPr>
              <a:picLocks noChangeAspect="1"/>
            </p:cNvPicPr>
            <p:nvPr/>
          </p:nvPicPr>
          <p:blipFill>
            <a:blip r:embed="rId9"/>
            <a:srcRect r="42221" b="3433"/>
            <a:stretch/>
          </p:blipFill>
          <p:spPr>
            <a:xfrm>
              <a:off x="595938" y="1845874"/>
              <a:ext cx="2172259" cy="1663782"/>
            </a:xfrm>
            <a:prstGeom prst="rect">
              <a:avLst/>
            </a:prstGeom>
          </p:spPr>
        </p:pic>
        <p:sp>
          <p:nvSpPr>
            <p:cNvPr id="28" name="TextBox 27">
              <a:extLst>
                <a:ext uri="{FF2B5EF4-FFF2-40B4-BE49-F238E27FC236}">
                  <a16:creationId xmlns:a16="http://schemas.microsoft.com/office/drawing/2014/main" id="{9EA329A3-54E7-9735-DC12-545E33126071}"/>
                </a:ext>
              </a:extLst>
            </p:cNvPr>
            <p:cNvSpPr txBox="1"/>
            <p:nvPr/>
          </p:nvSpPr>
          <p:spPr>
            <a:xfrm>
              <a:off x="1089565" y="1383747"/>
              <a:ext cx="1185004" cy="369332"/>
            </a:xfrm>
            <a:prstGeom prst="rect">
              <a:avLst/>
            </a:prstGeom>
            <a:noFill/>
          </p:spPr>
          <p:txBody>
            <a:bodyPr wrap="none" rtlCol="0">
              <a:spAutoFit/>
            </a:bodyPr>
            <a:lstStyle/>
            <a:p>
              <a:r>
                <a:rPr lang="en-US" b="1"/>
                <a:t>4/7:</a:t>
              </a:r>
              <a:r>
                <a:rPr lang="en-US"/>
                <a:t> 3 PM</a:t>
              </a:r>
            </a:p>
          </p:txBody>
        </p:sp>
      </p:grpSp>
      <p:grpSp>
        <p:nvGrpSpPr>
          <p:cNvPr id="31" name="Group 30">
            <a:extLst>
              <a:ext uri="{FF2B5EF4-FFF2-40B4-BE49-F238E27FC236}">
                <a16:creationId xmlns:a16="http://schemas.microsoft.com/office/drawing/2014/main" id="{F601ADF0-99E3-0F28-D296-F98076F267C1}"/>
              </a:ext>
            </a:extLst>
          </p:cNvPr>
          <p:cNvGrpSpPr/>
          <p:nvPr/>
        </p:nvGrpSpPr>
        <p:grpSpPr>
          <a:xfrm>
            <a:off x="3489521" y="1416830"/>
            <a:ext cx="2029668" cy="2121314"/>
            <a:chOff x="3726787" y="1348856"/>
            <a:chExt cx="2029668" cy="2121314"/>
          </a:xfrm>
        </p:grpSpPr>
        <p:pic>
          <p:nvPicPr>
            <p:cNvPr id="13" name="Picture 12" descr="A screenshot of a computer screen&#10;&#10;AI-generated content may be incorrect.">
              <a:extLst>
                <a:ext uri="{FF2B5EF4-FFF2-40B4-BE49-F238E27FC236}">
                  <a16:creationId xmlns:a16="http://schemas.microsoft.com/office/drawing/2014/main" id="{00C4DC09-65C6-AE63-D6F6-B674A05E6924}"/>
                </a:ext>
              </a:extLst>
            </p:cNvPr>
            <p:cNvPicPr>
              <a:picLocks noChangeAspect="1"/>
            </p:cNvPicPr>
            <p:nvPr/>
          </p:nvPicPr>
          <p:blipFill>
            <a:blip r:embed="rId10"/>
            <a:srcRect t="4812" r="43702" b="8753"/>
            <a:stretch/>
          </p:blipFill>
          <p:spPr>
            <a:xfrm>
              <a:off x="3726787" y="1894122"/>
              <a:ext cx="2029668" cy="1576048"/>
            </a:xfrm>
            <a:prstGeom prst="rect">
              <a:avLst/>
            </a:prstGeom>
          </p:spPr>
        </p:pic>
        <p:sp>
          <p:nvSpPr>
            <p:cNvPr id="29" name="TextBox 28">
              <a:extLst>
                <a:ext uri="{FF2B5EF4-FFF2-40B4-BE49-F238E27FC236}">
                  <a16:creationId xmlns:a16="http://schemas.microsoft.com/office/drawing/2014/main" id="{A8A90485-EE7D-233D-92A2-669B4AAE023F}"/>
                </a:ext>
              </a:extLst>
            </p:cNvPr>
            <p:cNvSpPr txBox="1"/>
            <p:nvPr/>
          </p:nvSpPr>
          <p:spPr>
            <a:xfrm>
              <a:off x="4140335" y="1348856"/>
              <a:ext cx="1202573" cy="369332"/>
            </a:xfrm>
            <a:prstGeom prst="rect">
              <a:avLst/>
            </a:prstGeom>
            <a:noFill/>
          </p:spPr>
          <p:txBody>
            <a:bodyPr wrap="none" rtlCol="0">
              <a:spAutoFit/>
            </a:bodyPr>
            <a:lstStyle/>
            <a:p>
              <a:r>
                <a:rPr lang="en-US" b="1"/>
                <a:t>4/8:</a:t>
              </a:r>
              <a:r>
                <a:rPr lang="en-US"/>
                <a:t> 9 AM</a:t>
              </a:r>
            </a:p>
          </p:txBody>
        </p:sp>
      </p:grpSp>
      <p:grpSp>
        <p:nvGrpSpPr>
          <p:cNvPr id="33" name="Group 32">
            <a:extLst>
              <a:ext uri="{FF2B5EF4-FFF2-40B4-BE49-F238E27FC236}">
                <a16:creationId xmlns:a16="http://schemas.microsoft.com/office/drawing/2014/main" id="{D449415E-72DD-C73A-8CCA-84F7E882820A}"/>
              </a:ext>
            </a:extLst>
          </p:cNvPr>
          <p:cNvGrpSpPr/>
          <p:nvPr/>
        </p:nvGrpSpPr>
        <p:grpSpPr>
          <a:xfrm>
            <a:off x="6313445" y="1452806"/>
            <a:ext cx="2029668" cy="2104435"/>
            <a:chOff x="7263591" y="1371664"/>
            <a:chExt cx="2029668" cy="2104435"/>
          </a:xfrm>
        </p:grpSpPr>
        <p:pic>
          <p:nvPicPr>
            <p:cNvPr id="7" name="Picture 6" descr="A screenshot of a computer screen&#10;&#10;AI-generated content may be incorrect.">
              <a:extLst>
                <a:ext uri="{FF2B5EF4-FFF2-40B4-BE49-F238E27FC236}">
                  <a16:creationId xmlns:a16="http://schemas.microsoft.com/office/drawing/2014/main" id="{2AC7D011-6023-8EE0-F326-C1D3498FE539}"/>
                </a:ext>
              </a:extLst>
            </p:cNvPr>
            <p:cNvPicPr>
              <a:picLocks noChangeAspect="1"/>
            </p:cNvPicPr>
            <p:nvPr/>
          </p:nvPicPr>
          <p:blipFill>
            <a:blip r:embed="rId11"/>
            <a:srcRect t="5158" r="43702" b="3681"/>
            <a:stretch/>
          </p:blipFill>
          <p:spPr>
            <a:xfrm>
              <a:off x="7263591" y="1900052"/>
              <a:ext cx="2029668" cy="1576047"/>
            </a:xfrm>
            <a:prstGeom prst="rect">
              <a:avLst/>
            </a:prstGeom>
          </p:spPr>
        </p:pic>
        <p:sp>
          <p:nvSpPr>
            <p:cNvPr id="30" name="TextBox 29">
              <a:extLst>
                <a:ext uri="{FF2B5EF4-FFF2-40B4-BE49-F238E27FC236}">
                  <a16:creationId xmlns:a16="http://schemas.microsoft.com/office/drawing/2014/main" id="{AC56BB63-C24D-00E4-F56E-CDA3ABDDEE43}"/>
                </a:ext>
              </a:extLst>
            </p:cNvPr>
            <p:cNvSpPr txBox="1"/>
            <p:nvPr/>
          </p:nvSpPr>
          <p:spPr>
            <a:xfrm>
              <a:off x="7616737" y="1371664"/>
              <a:ext cx="1323376" cy="369332"/>
            </a:xfrm>
            <a:prstGeom prst="rect">
              <a:avLst/>
            </a:prstGeom>
            <a:noFill/>
          </p:spPr>
          <p:txBody>
            <a:bodyPr wrap="none" rtlCol="0">
              <a:spAutoFit/>
            </a:bodyPr>
            <a:lstStyle/>
            <a:p>
              <a:r>
                <a:rPr lang="en-US" b="1"/>
                <a:t>4/8:</a:t>
              </a:r>
              <a:r>
                <a:rPr lang="en-US"/>
                <a:t> 10 PM</a:t>
              </a:r>
            </a:p>
          </p:txBody>
        </p:sp>
      </p:grpSp>
      <p:pic>
        <p:nvPicPr>
          <p:cNvPr id="6" name="Picture 5" descr="A screenshot of a cell phone&#10;&#10;AI-generated content may be incorrect.">
            <a:extLst>
              <a:ext uri="{FF2B5EF4-FFF2-40B4-BE49-F238E27FC236}">
                <a16:creationId xmlns:a16="http://schemas.microsoft.com/office/drawing/2014/main" id="{5031BE30-2003-5068-1BF8-B9EBE5B9CC4B}"/>
              </a:ext>
            </a:extLst>
          </p:cNvPr>
          <p:cNvPicPr>
            <a:picLocks noChangeAspect="1"/>
          </p:cNvPicPr>
          <p:nvPr/>
        </p:nvPicPr>
        <p:blipFill>
          <a:blip r:embed="rId12"/>
          <a:stretch>
            <a:fillRect/>
          </a:stretch>
        </p:blipFill>
        <p:spPr>
          <a:xfrm>
            <a:off x="10132886" y="547754"/>
            <a:ext cx="1033552" cy="1728851"/>
          </a:xfrm>
          <a:prstGeom prst="rect">
            <a:avLst/>
          </a:prstGeom>
        </p:spPr>
      </p:pic>
      <p:sp>
        <p:nvSpPr>
          <p:cNvPr id="8" name="Oval 7">
            <a:extLst>
              <a:ext uri="{FF2B5EF4-FFF2-40B4-BE49-F238E27FC236}">
                <a16:creationId xmlns:a16="http://schemas.microsoft.com/office/drawing/2014/main" id="{100E4363-1200-0CB1-102A-84B988E793A3}"/>
              </a:ext>
            </a:extLst>
          </p:cNvPr>
          <p:cNvSpPr/>
          <p:nvPr/>
        </p:nvSpPr>
        <p:spPr>
          <a:xfrm>
            <a:off x="10096558" y="3213355"/>
            <a:ext cx="658368" cy="658768"/>
          </a:xfrm>
          <a:prstGeom prst="ellipse">
            <a:avLst/>
          </a:prstGeom>
          <a:solidFill>
            <a:srgbClr val="FF0000">
              <a:alpha val="32157"/>
            </a:srgb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9941338-617F-10E2-0821-C4A4F1C1FDA7}"/>
              </a:ext>
            </a:extLst>
          </p:cNvPr>
          <p:cNvSpPr/>
          <p:nvPr/>
        </p:nvSpPr>
        <p:spPr>
          <a:xfrm>
            <a:off x="11043106" y="5077938"/>
            <a:ext cx="658368" cy="658768"/>
          </a:xfrm>
          <a:prstGeom prst="ellipse">
            <a:avLst/>
          </a:prstGeom>
          <a:solidFill>
            <a:srgbClr val="FF0000">
              <a:alpha val="32157"/>
            </a:srgb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AF5916E-C369-75E4-D22C-3BC51C19DDC1}"/>
              </a:ext>
            </a:extLst>
          </p:cNvPr>
          <p:cNvSpPr/>
          <p:nvPr/>
        </p:nvSpPr>
        <p:spPr>
          <a:xfrm>
            <a:off x="9058016" y="4005183"/>
            <a:ext cx="658368" cy="658768"/>
          </a:xfrm>
          <a:prstGeom prst="ellipse">
            <a:avLst/>
          </a:prstGeom>
          <a:solidFill>
            <a:srgbClr val="FF0000">
              <a:alpha val="32157"/>
            </a:srgb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0F31BB8-55F4-3E09-0FEB-A9E8D3140888}"/>
              </a:ext>
            </a:extLst>
          </p:cNvPr>
          <p:cNvSpPr/>
          <p:nvPr/>
        </p:nvSpPr>
        <p:spPr>
          <a:xfrm>
            <a:off x="10346009" y="3844345"/>
            <a:ext cx="658368" cy="658768"/>
          </a:xfrm>
          <a:prstGeom prst="ellipse">
            <a:avLst/>
          </a:prstGeom>
          <a:solidFill>
            <a:srgbClr val="FF0000">
              <a:alpha val="32157"/>
            </a:srgb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New Recording 6">
            <a:hlinkClick r:id="" action="ppaction://media"/>
            <a:extLst>
              <a:ext uri="{FF2B5EF4-FFF2-40B4-BE49-F238E27FC236}">
                <a16:creationId xmlns:a16="http://schemas.microsoft.com/office/drawing/2014/main" id="{8E7DEF3E-96C4-1297-6B3C-3A11401F34D1}"/>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0" y="0"/>
            <a:ext cx="812800" cy="812800"/>
          </a:xfrm>
          <a:prstGeom prst="rect">
            <a:avLst/>
          </a:prstGeom>
        </p:spPr>
      </p:pic>
    </p:spTree>
    <p:extLst>
      <p:ext uri="{BB962C8B-B14F-4D97-AF65-F5344CB8AC3E}">
        <p14:creationId xmlns:p14="http://schemas.microsoft.com/office/powerpoint/2010/main" val="234417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18" fill="hold"/>
                                        <p:tgtEl>
                                          <p:spTgt spid="8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66985-406A-5AD0-E65B-07BA0989F89E}"/>
              </a:ext>
            </a:extLst>
          </p:cNvPr>
          <p:cNvSpPr>
            <a:spLocks noGrp="1"/>
          </p:cNvSpPr>
          <p:nvPr>
            <p:ph type="title"/>
          </p:nvPr>
        </p:nvSpPr>
        <p:spPr/>
        <p:txBody>
          <a:bodyPr/>
          <a:lstStyle/>
          <a:p>
            <a:r>
              <a:rPr lang="en-US"/>
              <a:t>Conclusion: </a:t>
            </a:r>
            <a:r>
              <a:rPr lang="en-US">
                <a:solidFill>
                  <a:schemeClr val="accent1"/>
                </a:solidFill>
              </a:rPr>
              <a:t>Plans for Cleanup</a:t>
            </a:r>
            <a:endParaRPr lang="en-US"/>
          </a:p>
        </p:txBody>
      </p:sp>
      <p:pic>
        <p:nvPicPr>
          <p:cNvPr id="4" name="Picture 3">
            <a:extLst>
              <a:ext uri="{FF2B5EF4-FFF2-40B4-BE49-F238E27FC236}">
                <a16:creationId xmlns:a16="http://schemas.microsoft.com/office/drawing/2014/main" id="{A111AC56-A510-4AF8-F7A5-28C30450EF90}"/>
              </a:ext>
            </a:extLst>
          </p:cNvPr>
          <p:cNvPicPr>
            <a:picLocks noChangeAspect="1"/>
          </p:cNvPicPr>
          <p:nvPr/>
        </p:nvPicPr>
        <p:blipFill>
          <a:blip r:embed="rId5"/>
          <a:srcRect l="3320" t="45193" r="46848"/>
          <a:stretch/>
        </p:blipFill>
        <p:spPr>
          <a:xfrm>
            <a:off x="1185564" y="4207281"/>
            <a:ext cx="2943226" cy="2015350"/>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F92FED9F-50F9-F4C7-75AC-DD92350312CD}"/>
              </a:ext>
            </a:extLst>
          </p:cNvPr>
          <p:cNvPicPr>
            <a:picLocks noChangeAspect="1"/>
          </p:cNvPicPr>
          <p:nvPr/>
        </p:nvPicPr>
        <p:blipFill>
          <a:blip r:embed="rId6"/>
          <a:srcRect l="27976" t="45193" r="48537"/>
          <a:stretch/>
        </p:blipFill>
        <p:spPr>
          <a:xfrm>
            <a:off x="7300983" y="4133365"/>
            <a:ext cx="1371600" cy="2015350"/>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1B3B8649-54FD-C6B6-FA6D-09CE21DB1A2F}"/>
              </a:ext>
            </a:extLst>
          </p:cNvPr>
          <p:cNvPicPr>
            <a:picLocks noChangeAspect="1"/>
          </p:cNvPicPr>
          <p:nvPr/>
        </p:nvPicPr>
        <p:blipFill>
          <a:blip r:embed="rId5"/>
          <a:srcRect l="73794" t="16221" b="14421"/>
          <a:stretch/>
        </p:blipFill>
        <p:spPr>
          <a:xfrm>
            <a:off x="4336361" y="3672206"/>
            <a:ext cx="1547812" cy="2550425"/>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F870E771-E91C-C475-03D5-687CDB1EDA67}"/>
              </a:ext>
            </a:extLst>
          </p:cNvPr>
          <p:cNvPicPr>
            <a:picLocks noChangeAspect="1"/>
          </p:cNvPicPr>
          <p:nvPr/>
        </p:nvPicPr>
        <p:blipFill>
          <a:blip r:embed="rId6"/>
          <a:srcRect l="74166" t="14505" r="-670" b="16135"/>
          <a:stretch/>
        </p:blipFill>
        <p:spPr>
          <a:xfrm>
            <a:off x="8738533" y="3672206"/>
            <a:ext cx="1547812" cy="2550425"/>
          </a:xfrm>
          <a:prstGeom prst="rect">
            <a:avLst/>
          </a:prstGeom>
          <a:effectLst>
            <a:outerShdw blurRad="50800" dist="38100" dir="2700000" algn="tl" rotWithShape="0">
              <a:prstClr val="black">
                <a:alpha val="40000"/>
              </a:prstClr>
            </a:outerShdw>
          </a:effectLst>
        </p:spPr>
      </p:pic>
      <p:sp>
        <p:nvSpPr>
          <p:cNvPr id="8" name="Oval 7">
            <a:extLst>
              <a:ext uri="{FF2B5EF4-FFF2-40B4-BE49-F238E27FC236}">
                <a16:creationId xmlns:a16="http://schemas.microsoft.com/office/drawing/2014/main" id="{620E4BB8-40A5-A93F-9E33-8046F3C337C6}"/>
              </a:ext>
            </a:extLst>
          </p:cNvPr>
          <p:cNvSpPr/>
          <p:nvPr/>
        </p:nvSpPr>
        <p:spPr>
          <a:xfrm>
            <a:off x="3202921" y="4644310"/>
            <a:ext cx="285750" cy="281288"/>
          </a:xfrm>
          <a:prstGeom prst="ellipse">
            <a:avLst/>
          </a:prstGeom>
          <a:noFill/>
          <a:ln w="95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7D23D8B-70CB-D2E5-0325-3B57AD0790DB}"/>
              </a:ext>
            </a:extLst>
          </p:cNvPr>
          <p:cNvSpPr/>
          <p:nvPr/>
        </p:nvSpPr>
        <p:spPr>
          <a:xfrm>
            <a:off x="3380105" y="4497607"/>
            <a:ext cx="285750" cy="281288"/>
          </a:xfrm>
          <a:prstGeom prst="ellipse">
            <a:avLst/>
          </a:prstGeom>
          <a:noFill/>
          <a:ln w="95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F4C3DA8-8110-77F8-19FE-E80A8A525DEA}"/>
              </a:ext>
            </a:extLst>
          </p:cNvPr>
          <p:cNvSpPr/>
          <p:nvPr/>
        </p:nvSpPr>
        <p:spPr>
          <a:xfrm>
            <a:off x="3777090" y="5267357"/>
            <a:ext cx="285750" cy="281288"/>
          </a:xfrm>
          <a:prstGeom prst="ellipse">
            <a:avLst/>
          </a:prstGeom>
          <a:noFill/>
          <a:ln w="95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EC7D422-BE21-D9D7-6ED6-7819CA08D271}"/>
              </a:ext>
            </a:extLst>
          </p:cNvPr>
          <p:cNvSpPr/>
          <p:nvPr/>
        </p:nvSpPr>
        <p:spPr>
          <a:xfrm>
            <a:off x="8033754" y="4472207"/>
            <a:ext cx="285750" cy="281288"/>
          </a:xfrm>
          <a:prstGeom prst="ellipse">
            <a:avLst/>
          </a:prstGeom>
          <a:noFill/>
          <a:ln w="95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157DC9C-BED7-528B-0285-96F6386CF1C4}"/>
              </a:ext>
            </a:extLst>
          </p:cNvPr>
          <p:cNvSpPr/>
          <p:nvPr/>
        </p:nvSpPr>
        <p:spPr>
          <a:xfrm>
            <a:off x="8295108" y="4293463"/>
            <a:ext cx="285750" cy="281288"/>
          </a:xfrm>
          <a:prstGeom prst="ellipse">
            <a:avLst/>
          </a:prstGeom>
          <a:noFill/>
          <a:ln w="95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CAF9F077-4FC0-DC70-A5C4-FB56F3CA656B}"/>
              </a:ext>
            </a:extLst>
          </p:cNvPr>
          <p:cNvSpPr>
            <a:spLocks noGrp="1"/>
          </p:cNvSpPr>
          <p:nvPr>
            <p:ph idx="1"/>
          </p:nvPr>
        </p:nvSpPr>
        <p:spPr>
          <a:xfrm>
            <a:off x="1097280" y="1367671"/>
            <a:ext cx="10058400" cy="4501421"/>
          </a:xfrm>
        </p:spPr>
        <p:txBody>
          <a:bodyPr/>
          <a:lstStyle/>
          <a:p>
            <a:pPr>
              <a:buFont typeface="Arial" panose="020B0604020202020204" pitchFamily="34" charset="0"/>
              <a:buChar char="•"/>
            </a:pPr>
            <a:r>
              <a:rPr lang="en-US" b="1"/>
              <a:t> Consistent high contamination</a:t>
            </a:r>
            <a:r>
              <a:rPr lang="en-US"/>
              <a:t> found near </a:t>
            </a:r>
            <a:r>
              <a:rPr lang="en-US" b="1"/>
              <a:t>Jade Bridge</a:t>
            </a:r>
            <a:r>
              <a:rPr lang="en-US"/>
              <a:t> and </a:t>
            </a:r>
            <a:r>
              <a:rPr lang="en-US" b="1"/>
              <a:t>Old Town Hospital</a:t>
            </a:r>
            <a:r>
              <a:rPr lang="en-US"/>
              <a:t> across both sensor types</a:t>
            </a:r>
          </a:p>
          <a:p>
            <a:pPr>
              <a:buFont typeface="Arial" panose="020B0604020202020204" pitchFamily="34" charset="0"/>
              <a:buChar char="•"/>
            </a:pPr>
            <a:r>
              <a:rPr lang="en-US" b="1"/>
              <a:t> Mobile sensors</a:t>
            </a:r>
            <a:r>
              <a:rPr lang="en-US"/>
              <a:t> reveal additional high radiation near </a:t>
            </a:r>
            <a:r>
              <a:rPr lang="en-US" b="1"/>
              <a:t>Wilson Forest Hwy, </a:t>
            </a:r>
            <a:r>
              <a:rPr lang="en-US"/>
              <a:t>not detected by static sensors</a:t>
            </a:r>
          </a:p>
          <a:p>
            <a:pPr>
              <a:buFont typeface="Arial" panose="020B0604020202020204" pitchFamily="34" charset="0"/>
              <a:buChar char="•"/>
            </a:pPr>
            <a:r>
              <a:rPr lang="en-US" b="1"/>
              <a:t> Mobile network adds spatial insight</a:t>
            </a:r>
            <a:r>
              <a:rPr lang="en-US"/>
              <a:t>, despite higher uncertainty</a:t>
            </a:r>
          </a:p>
        </p:txBody>
      </p:sp>
      <p:sp>
        <p:nvSpPr>
          <p:cNvPr id="14" name="TextBox 13">
            <a:extLst>
              <a:ext uri="{FF2B5EF4-FFF2-40B4-BE49-F238E27FC236}">
                <a16:creationId xmlns:a16="http://schemas.microsoft.com/office/drawing/2014/main" id="{09635AC7-5C8B-7A7E-095E-AFDDAE481D0A}"/>
              </a:ext>
            </a:extLst>
          </p:cNvPr>
          <p:cNvSpPr txBox="1"/>
          <p:nvPr/>
        </p:nvSpPr>
        <p:spPr>
          <a:xfrm>
            <a:off x="2773180" y="3222885"/>
            <a:ext cx="2454518" cy="369332"/>
          </a:xfrm>
          <a:prstGeom prst="rect">
            <a:avLst/>
          </a:prstGeom>
          <a:noFill/>
        </p:spPr>
        <p:txBody>
          <a:bodyPr wrap="none" rtlCol="0">
            <a:spAutoFit/>
          </a:bodyPr>
          <a:lstStyle/>
          <a:p>
            <a:r>
              <a:rPr lang="en-US"/>
              <a:t>Mobile sensor readings</a:t>
            </a:r>
          </a:p>
        </p:txBody>
      </p:sp>
      <p:sp>
        <p:nvSpPr>
          <p:cNvPr id="15" name="TextBox 14">
            <a:extLst>
              <a:ext uri="{FF2B5EF4-FFF2-40B4-BE49-F238E27FC236}">
                <a16:creationId xmlns:a16="http://schemas.microsoft.com/office/drawing/2014/main" id="{A9CFE9BD-502C-9888-8ABA-83F860ECE6C3}"/>
              </a:ext>
            </a:extLst>
          </p:cNvPr>
          <p:cNvSpPr txBox="1"/>
          <p:nvPr/>
        </p:nvSpPr>
        <p:spPr>
          <a:xfrm>
            <a:off x="7692453" y="3249049"/>
            <a:ext cx="2351926" cy="369332"/>
          </a:xfrm>
          <a:prstGeom prst="rect">
            <a:avLst/>
          </a:prstGeom>
          <a:noFill/>
        </p:spPr>
        <p:txBody>
          <a:bodyPr wrap="none" rtlCol="0">
            <a:spAutoFit/>
          </a:bodyPr>
          <a:lstStyle/>
          <a:p>
            <a:r>
              <a:rPr lang="en-US"/>
              <a:t>Static sensor readings</a:t>
            </a:r>
          </a:p>
        </p:txBody>
      </p:sp>
      <p:pic>
        <p:nvPicPr>
          <p:cNvPr id="16" name="New Recording 7">
            <a:hlinkClick r:id="" action="ppaction://media"/>
            <a:extLst>
              <a:ext uri="{FF2B5EF4-FFF2-40B4-BE49-F238E27FC236}">
                <a16:creationId xmlns:a16="http://schemas.microsoft.com/office/drawing/2014/main" id="{8102D6C4-D766-57AD-2674-7539976C6DE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0"/>
            <a:ext cx="812800" cy="812800"/>
          </a:xfrm>
          <a:prstGeom prst="rect">
            <a:avLst/>
          </a:prstGeom>
        </p:spPr>
      </p:pic>
    </p:spTree>
    <p:extLst>
      <p:ext uri="{BB962C8B-B14F-4D97-AF65-F5344CB8AC3E}">
        <p14:creationId xmlns:p14="http://schemas.microsoft.com/office/powerpoint/2010/main" val="59760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89"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EF18-F3CE-2D54-2181-7C07C96DBA7D}"/>
              </a:ext>
            </a:extLst>
          </p:cNvPr>
          <p:cNvSpPr>
            <a:spLocks noGrp="1"/>
          </p:cNvSpPr>
          <p:nvPr>
            <p:ph type="title"/>
          </p:nvPr>
        </p:nvSpPr>
        <p:spPr/>
        <p:txBody>
          <a:bodyPr/>
          <a:lstStyle/>
          <a:p>
            <a:r>
              <a:rPr lang="en-US"/>
              <a:t>Conclusion: </a:t>
            </a:r>
            <a:r>
              <a:rPr lang="en-US">
                <a:solidFill>
                  <a:schemeClr val="accent1"/>
                </a:solidFill>
              </a:rPr>
              <a:t>Plans for Cleanup</a:t>
            </a:r>
            <a:endParaRPr lang="en-US"/>
          </a:p>
        </p:txBody>
      </p:sp>
      <p:pic>
        <p:nvPicPr>
          <p:cNvPr id="4" name="Picture 3" descr="A map of a country with different colored squares&#10;&#10;AI-generated content may be incorrect.">
            <a:extLst>
              <a:ext uri="{FF2B5EF4-FFF2-40B4-BE49-F238E27FC236}">
                <a16:creationId xmlns:a16="http://schemas.microsoft.com/office/drawing/2014/main" id="{2F808236-9CF6-835A-C551-402ABA9A0AE2}"/>
              </a:ext>
            </a:extLst>
          </p:cNvPr>
          <p:cNvPicPr>
            <a:picLocks noChangeAspect="1"/>
          </p:cNvPicPr>
          <p:nvPr/>
        </p:nvPicPr>
        <p:blipFill>
          <a:blip r:embed="rId5"/>
          <a:stretch>
            <a:fillRect/>
          </a:stretch>
        </p:blipFill>
        <p:spPr>
          <a:xfrm>
            <a:off x="3171921" y="1431157"/>
            <a:ext cx="5515694" cy="4508021"/>
          </a:xfrm>
          <a:prstGeom prst="rect">
            <a:avLst/>
          </a:prstGeom>
          <a:effectLst>
            <a:outerShdw blurRad="50800" dist="38100" dir="2700000" algn="tl" rotWithShape="0">
              <a:prstClr val="black">
                <a:alpha val="40000"/>
              </a:prstClr>
            </a:outerShdw>
          </a:effectLst>
        </p:spPr>
      </p:pic>
      <p:sp>
        <p:nvSpPr>
          <p:cNvPr id="7" name="Oval 6">
            <a:extLst>
              <a:ext uri="{FF2B5EF4-FFF2-40B4-BE49-F238E27FC236}">
                <a16:creationId xmlns:a16="http://schemas.microsoft.com/office/drawing/2014/main" id="{5587C262-6716-9ACA-AE05-CB765D11E2CB}"/>
              </a:ext>
            </a:extLst>
          </p:cNvPr>
          <p:cNvSpPr/>
          <p:nvPr/>
        </p:nvSpPr>
        <p:spPr>
          <a:xfrm>
            <a:off x="5505820" y="1990166"/>
            <a:ext cx="658368" cy="658768"/>
          </a:xfrm>
          <a:prstGeom prst="ellipse">
            <a:avLst/>
          </a:prstGeom>
          <a:solidFill>
            <a:srgbClr val="FF0000">
              <a:alpha val="32157"/>
            </a:srgb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F7CBF37-7015-29B1-FA2F-4AFE475AD2DB}"/>
              </a:ext>
            </a:extLst>
          </p:cNvPr>
          <p:cNvSpPr/>
          <p:nvPr/>
        </p:nvSpPr>
        <p:spPr>
          <a:xfrm>
            <a:off x="6767533" y="2536901"/>
            <a:ext cx="658368" cy="658768"/>
          </a:xfrm>
          <a:prstGeom prst="ellipse">
            <a:avLst/>
          </a:prstGeom>
          <a:solidFill>
            <a:srgbClr val="FF0000">
              <a:alpha val="32157"/>
            </a:srgb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BFDA80-1E8B-D8EA-2F5B-6A37C522F946}"/>
              </a:ext>
            </a:extLst>
          </p:cNvPr>
          <p:cNvSpPr/>
          <p:nvPr/>
        </p:nvSpPr>
        <p:spPr>
          <a:xfrm>
            <a:off x="6335733" y="1325261"/>
            <a:ext cx="658368" cy="658768"/>
          </a:xfrm>
          <a:prstGeom prst="ellipse">
            <a:avLst/>
          </a:prstGeom>
          <a:solidFill>
            <a:srgbClr val="FF0000">
              <a:alpha val="32157"/>
            </a:srgb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A13993A-E6DC-D1E2-933E-E3077986B088}"/>
              </a:ext>
            </a:extLst>
          </p:cNvPr>
          <p:cNvSpPr/>
          <p:nvPr/>
        </p:nvSpPr>
        <p:spPr>
          <a:xfrm>
            <a:off x="8113733" y="4460228"/>
            <a:ext cx="658368" cy="658768"/>
          </a:xfrm>
          <a:prstGeom prst="ellipse">
            <a:avLst/>
          </a:prstGeom>
          <a:solidFill>
            <a:srgbClr val="FF0000">
              <a:alpha val="32157"/>
            </a:srgb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1D96A75-7D8D-764D-72B1-2CCE09B7FC3C}"/>
              </a:ext>
            </a:extLst>
          </p:cNvPr>
          <p:cNvSpPr/>
          <p:nvPr/>
        </p:nvSpPr>
        <p:spPr>
          <a:xfrm>
            <a:off x="4472357" y="2866285"/>
            <a:ext cx="658368" cy="658768"/>
          </a:xfrm>
          <a:prstGeom prst="ellipse">
            <a:avLst/>
          </a:prstGeom>
          <a:solidFill>
            <a:srgbClr val="FF0000">
              <a:alpha val="32157"/>
            </a:srgb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New Recording 5">
            <a:hlinkClick r:id="" action="ppaction://media"/>
            <a:extLst>
              <a:ext uri="{FF2B5EF4-FFF2-40B4-BE49-F238E27FC236}">
                <a16:creationId xmlns:a16="http://schemas.microsoft.com/office/drawing/2014/main" id="{7D7B77DA-1E0D-A25C-A414-9919F349F6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812800" cy="812800"/>
          </a:xfrm>
          <a:prstGeom prst="rect">
            <a:avLst/>
          </a:prstGeom>
        </p:spPr>
      </p:pic>
    </p:spTree>
    <p:extLst>
      <p:ext uri="{BB962C8B-B14F-4D97-AF65-F5344CB8AC3E}">
        <p14:creationId xmlns:p14="http://schemas.microsoft.com/office/powerpoint/2010/main" val="339220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51552-BB8F-313C-8336-D3E60A0D56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BA91F9-6674-0835-C199-D743590F53C0}"/>
              </a:ext>
            </a:extLst>
          </p:cNvPr>
          <p:cNvSpPr>
            <a:spLocks noGrp="1"/>
          </p:cNvSpPr>
          <p:nvPr>
            <p:ph type="title"/>
          </p:nvPr>
        </p:nvSpPr>
        <p:spPr/>
        <p:txBody>
          <a:bodyPr/>
          <a:lstStyle/>
          <a:p>
            <a:r>
              <a:rPr lang="en-US"/>
              <a:t>Future Work</a:t>
            </a:r>
          </a:p>
        </p:txBody>
      </p:sp>
      <p:sp>
        <p:nvSpPr>
          <p:cNvPr id="3" name="Content Placeholder 2">
            <a:extLst>
              <a:ext uri="{FF2B5EF4-FFF2-40B4-BE49-F238E27FC236}">
                <a16:creationId xmlns:a16="http://schemas.microsoft.com/office/drawing/2014/main" id="{44D51C13-2B60-2BAF-0721-2AAF9C783FC0}"/>
              </a:ext>
            </a:extLst>
          </p:cNvPr>
          <p:cNvSpPr>
            <a:spLocks noGrp="1"/>
          </p:cNvSpPr>
          <p:nvPr>
            <p:ph idx="1"/>
          </p:nvPr>
        </p:nvSpPr>
        <p:spPr>
          <a:xfrm>
            <a:off x="1185564" y="1355059"/>
            <a:ext cx="9970116" cy="4501421"/>
          </a:xfrm>
        </p:spPr>
        <p:txBody>
          <a:bodyPr vert="horz" lIns="0" tIns="45720" rIns="0" bIns="45720" rtlCol="0" anchor="t">
            <a:normAutofit/>
          </a:bodyPr>
          <a:lstStyle/>
          <a:p>
            <a:pPr>
              <a:buFont typeface="Arial" panose="020B0604020202020204" pitchFamily="34" charset="0"/>
              <a:buChar char="•"/>
            </a:pPr>
            <a:r>
              <a:rPr lang="en-US" b="1"/>
              <a:t>Spatial pairing of sensor data</a:t>
            </a:r>
            <a:r>
              <a:rPr lang="en-US"/>
              <a:t> not performed; no direct location matches between mobile and static sensors</a:t>
            </a:r>
          </a:p>
          <a:p>
            <a:pPr>
              <a:buFont typeface="Arial" panose="020B0604020202020204" pitchFamily="34" charset="0"/>
              <a:buChar char="•"/>
            </a:pPr>
            <a:r>
              <a:rPr lang="en-US"/>
              <a:t>Future analysis could use:</a:t>
            </a:r>
          </a:p>
          <a:p>
            <a:pPr lvl="1">
              <a:buFont typeface="Arial" panose="020B0604020202020204" pitchFamily="34" charset="0"/>
              <a:buChar char="•"/>
            </a:pPr>
            <a:r>
              <a:rPr lang="en-US" b="1"/>
              <a:t>Clustering</a:t>
            </a:r>
            <a:r>
              <a:rPr lang="en-US"/>
              <a:t> to group readings by geographic zones</a:t>
            </a:r>
          </a:p>
          <a:p>
            <a:pPr lvl="1">
              <a:buFont typeface="Arial" panose="020B0604020202020204" pitchFamily="34" charset="0"/>
              <a:buChar char="•"/>
            </a:pPr>
            <a:r>
              <a:rPr lang="en-US" b="1"/>
              <a:t>Nearest point analysis</a:t>
            </a:r>
            <a:r>
              <a:rPr lang="en-US"/>
              <a:t> to compare static and mobile readings in proximity</a:t>
            </a:r>
          </a:p>
          <a:p>
            <a:pPr>
              <a:buFont typeface="Arial" panose="020B0604020202020204" pitchFamily="34" charset="0"/>
              <a:buChar char="•"/>
            </a:pPr>
            <a:r>
              <a:rPr lang="en-US"/>
              <a:t>Incorporate </a:t>
            </a:r>
            <a:r>
              <a:rPr lang="en-US" b="1"/>
              <a:t>baseline/background radiation levels</a:t>
            </a:r>
            <a:r>
              <a:rPr lang="en-US"/>
              <a:t> for better thresholding</a:t>
            </a:r>
          </a:p>
          <a:p>
            <a:pPr>
              <a:buFont typeface="Arial" panose="020B0604020202020204" pitchFamily="34" charset="0"/>
              <a:buChar char="•"/>
            </a:pPr>
            <a:r>
              <a:rPr lang="en-US"/>
              <a:t>Add </a:t>
            </a:r>
            <a:r>
              <a:rPr lang="en-US" b="1"/>
              <a:t>temporal clustering</a:t>
            </a:r>
            <a:r>
              <a:rPr lang="en-US"/>
              <a:t> to detect persistent vs. transient radiation patterns</a:t>
            </a:r>
          </a:p>
          <a:p>
            <a:pPr>
              <a:buFont typeface="Arial" panose="020B0604020202020204" pitchFamily="34" charset="0"/>
              <a:buChar char="•"/>
            </a:pPr>
            <a:r>
              <a:rPr lang="en-US"/>
              <a:t>Consider </a:t>
            </a:r>
            <a:r>
              <a:rPr lang="en-US" b="1"/>
              <a:t>sensor confidence scoring</a:t>
            </a:r>
            <a:r>
              <a:rPr lang="en-US"/>
              <a:t> to account for device reliability</a:t>
            </a:r>
          </a:p>
          <a:p>
            <a:pPr marL="0" indent="0">
              <a:buNone/>
            </a:pPr>
            <a:endParaRPr lang="en-US"/>
          </a:p>
        </p:txBody>
      </p:sp>
      <p:sp>
        <p:nvSpPr>
          <p:cNvPr id="4" name="Oval 3">
            <a:extLst>
              <a:ext uri="{FF2B5EF4-FFF2-40B4-BE49-F238E27FC236}">
                <a16:creationId xmlns:a16="http://schemas.microsoft.com/office/drawing/2014/main" id="{26FB6E3A-0605-279E-AB88-B0C5A9AA25D3}"/>
              </a:ext>
            </a:extLst>
          </p:cNvPr>
          <p:cNvSpPr/>
          <p:nvPr/>
        </p:nvSpPr>
        <p:spPr>
          <a:xfrm>
            <a:off x="11211425" y="5797296"/>
            <a:ext cx="739022" cy="739022"/>
          </a:xfrm>
          <a:prstGeom prst="ellipse">
            <a:avLst/>
          </a:prstGeom>
          <a:solidFill>
            <a:schemeClr val="accent1">
              <a:lumMod val="50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6" name="New Recording 9">
            <a:hlinkClick r:id="" action="ppaction://media"/>
            <a:extLst>
              <a:ext uri="{FF2B5EF4-FFF2-40B4-BE49-F238E27FC236}">
                <a16:creationId xmlns:a16="http://schemas.microsoft.com/office/drawing/2014/main" id="{531C1C1F-7F63-65EA-91CA-3E187EE7DF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113439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72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133BA-F036-A1E0-BF0E-D6CCBFF75E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5FCBA5-9CE4-DEE5-2E34-5164FF923BE3}"/>
              </a:ext>
            </a:extLst>
          </p:cNvPr>
          <p:cNvSpPr>
            <a:spLocks noGrp="1"/>
          </p:cNvSpPr>
          <p:nvPr>
            <p:ph type="title"/>
          </p:nvPr>
        </p:nvSpPr>
        <p:spPr/>
        <p:txBody>
          <a:bodyPr/>
          <a:lstStyle/>
          <a:p>
            <a:r>
              <a:rPr lang="en-US"/>
              <a:t>DATA SET: EARTHQUAKES AND DISASTERS</a:t>
            </a:r>
          </a:p>
        </p:txBody>
      </p:sp>
      <p:sp>
        <p:nvSpPr>
          <p:cNvPr id="3" name="Content Placeholder 2">
            <a:extLst>
              <a:ext uri="{FF2B5EF4-FFF2-40B4-BE49-F238E27FC236}">
                <a16:creationId xmlns:a16="http://schemas.microsoft.com/office/drawing/2014/main" id="{85318AFD-BB9C-F3FB-B35B-0A04178833A9}"/>
              </a:ext>
            </a:extLst>
          </p:cNvPr>
          <p:cNvSpPr>
            <a:spLocks noGrp="1"/>
          </p:cNvSpPr>
          <p:nvPr>
            <p:ph idx="1"/>
          </p:nvPr>
        </p:nvSpPr>
        <p:spPr>
          <a:xfrm>
            <a:off x="1185565" y="1613613"/>
            <a:ext cx="4357592" cy="4755656"/>
          </a:xfrm>
        </p:spPr>
        <p:txBody>
          <a:bodyPr vert="horz" lIns="0" tIns="45720" rIns="0" bIns="45720" rtlCol="0" anchor="t">
            <a:normAutofit fontScale="92500" lnSpcReduction="20000"/>
          </a:bodyPr>
          <a:lstStyle/>
          <a:p>
            <a:pPr>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The VAST 2019 dataset was created around a fictitious disaster following an earthquake in the city of St. </a:t>
            </a:r>
            <a:r>
              <a:rPr lang="en-US" sz="1800" b="0" i="0" u="none" strike="noStrike" err="1">
                <a:solidFill>
                  <a:srgbClr val="000000"/>
                </a:solidFill>
                <a:effectLst/>
                <a:latin typeface="Times New Roman" panose="02020603050405020304" pitchFamily="18" charset="0"/>
              </a:rPr>
              <a:t>Himark</a:t>
            </a:r>
            <a:endParaRPr lang="en-US" sz="1800" b="0" i="0" u="none" strike="noStrike">
              <a:solidFill>
                <a:srgbClr val="000000"/>
              </a:solidFill>
              <a:effectLst/>
              <a:latin typeface="Times New Roman" panose="02020603050405020304" pitchFamily="18" charset="0"/>
            </a:endParaRPr>
          </a:p>
          <a:p>
            <a:pPr>
              <a:buFont typeface="Arial" panose="020B0604020202020204" pitchFamily="34" charset="0"/>
              <a:buChar char="•"/>
            </a:pPr>
            <a:r>
              <a:rPr lang="en-US" sz="1800" b="0" i="0" u="none" strike="noStrike">
                <a:solidFill>
                  <a:srgbClr val="000000"/>
                </a:solidFill>
                <a:effectLst/>
                <a:latin typeface="Times New Roman"/>
                <a:cs typeface="Times New Roman"/>
              </a:rPr>
              <a:t>The </a:t>
            </a:r>
            <a:r>
              <a:rPr lang="en-US" sz="1800">
                <a:solidFill>
                  <a:srgbClr val="000000"/>
                </a:solidFill>
                <a:latin typeface="Times New Roman"/>
                <a:cs typeface="Times New Roman"/>
              </a:rPr>
              <a:t>data</a:t>
            </a:r>
            <a:r>
              <a:rPr lang="en-US" sz="1800" b="0" i="0" u="none" strike="noStrike">
                <a:solidFill>
                  <a:srgbClr val="000000"/>
                </a:solidFill>
                <a:effectLst/>
                <a:latin typeface="Times New Roman"/>
                <a:cs typeface="Times New Roman"/>
              </a:rPr>
              <a:t> </a:t>
            </a:r>
            <a:r>
              <a:rPr lang="en-US" sz="1800">
                <a:solidFill>
                  <a:srgbClr val="000000"/>
                </a:solidFill>
                <a:latin typeface="Times New Roman"/>
                <a:cs typeface="Times New Roman"/>
              </a:rPr>
              <a:t>was collected over a period </a:t>
            </a:r>
            <a:r>
              <a:rPr lang="en-US" sz="1800" b="0" i="0" u="none" strike="noStrike">
                <a:solidFill>
                  <a:srgbClr val="000000"/>
                </a:solidFill>
                <a:effectLst/>
                <a:latin typeface="Times New Roman"/>
                <a:cs typeface="Times New Roman"/>
              </a:rPr>
              <a:t>of 5 days, from April 6th to April 10th.</a:t>
            </a:r>
          </a:p>
          <a:p>
            <a:pPr>
              <a:buFont typeface="Arial" panose="020B0604020202020204" pitchFamily="34" charset="0"/>
              <a:buChar char="•"/>
            </a:pPr>
            <a:r>
              <a:rPr lang="en-US" sz="1800">
                <a:solidFill>
                  <a:srgbClr val="000000"/>
                </a:solidFill>
                <a:latin typeface="Times New Roman" panose="02020603050405020304" pitchFamily="18" charset="0"/>
              </a:rPr>
              <a:t>2 data sets:</a:t>
            </a:r>
          </a:p>
          <a:p>
            <a:pPr marL="383540" lvl="1">
              <a:buFont typeface="Arial" panose="020B0604020202020204" pitchFamily="34" charset="0"/>
              <a:buChar char="•"/>
            </a:pPr>
            <a:r>
              <a:rPr lang="en-US" sz="1600">
                <a:solidFill>
                  <a:srgbClr val="000000"/>
                </a:solidFill>
                <a:latin typeface="Times New Roman"/>
                <a:cs typeface="Times New Roman"/>
              </a:rPr>
              <a:t>Mobile Sensors (</a:t>
            </a:r>
            <a:r>
              <a:rPr lang="en-US" sz="1600">
                <a:solidFill>
                  <a:srgbClr val="333333"/>
                </a:solidFill>
                <a:latin typeface="Times New Roman" panose="02020603050405020304" pitchFamily="18" charset="0"/>
                <a:cs typeface="Times New Roman" panose="02020603050405020304" pitchFamily="18" charset="0"/>
              </a:rPr>
              <a:t>3,315,711 records</a:t>
            </a:r>
            <a:r>
              <a:rPr lang="en-US" sz="1600">
                <a:solidFill>
                  <a:srgbClr val="333333"/>
                </a:solidFill>
                <a:latin typeface="Helvetica Neue"/>
              </a:rPr>
              <a:t>): </a:t>
            </a:r>
            <a:r>
              <a:rPr lang="en-US" sz="1600">
                <a:solidFill>
                  <a:srgbClr val="333333"/>
                </a:solidFill>
                <a:latin typeface="Times New Roman" panose="02020603050405020304" pitchFamily="18" charset="0"/>
                <a:cs typeface="Times New Roman" panose="02020603050405020304" pitchFamily="18" charset="0"/>
              </a:rPr>
              <a:t>Citizen scientist sensors</a:t>
            </a:r>
          </a:p>
          <a:p>
            <a:pPr marL="383540" lvl="1">
              <a:buFont typeface="Arial" panose="020B0604020202020204" pitchFamily="34" charset="0"/>
              <a:buChar char="•"/>
            </a:pPr>
            <a:r>
              <a:rPr lang="en-US" sz="1600">
                <a:solidFill>
                  <a:srgbClr val="000000"/>
                </a:solidFill>
                <a:latin typeface="Times New Roman"/>
                <a:cs typeface="Times New Roman"/>
              </a:rPr>
              <a:t>Static Sensors (744,000): fixed place calibrated sensors</a:t>
            </a:r>
            <a:endParaRPr lang="en-US" sz="160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a:solidFill>
                  <a:srgbClr val="000000"/>
                </a:solidFill>
                <a:latin typeface="Times New Roman"/>
                <a:cs typeface="Times New Roman"/>
              </a:rPr>
              <a:t>7 Original features (timestamp, </a:t>
            </a:r>
            <a:r>
              <a:rPr lang="en-US" sz="1800" err="1">
                <a:solidFill>
                  <a:srgbClr val="000000"/>
                </a:solidFill>
                <a:latin typeface="Times New Roman"/>
                <a:cs typeface="Times New Roman"/>
              </a:rPr>
              <a:t>sensor_id</a:t>
            </a:r>
            <a:r>
              <a:rPr lang="en-US" sz="1800">
                <a:solidFill>
                  <a:srgbClr val="000000"/>
                </a:solidFill>
                <a:latin typeface="Times New Roman"/>
                <a:cs typeface="Times New Roman"/>
              </a:rPr>
              <a:t>, longitude, latitude, radiation value, units, </a:t>
            </a:r>
            <a:r>
              <a:rPr lang="en-US" sz="1800" err="1">
                <a:solidFill>
                  <a:srgbClr val="000000"/>
                </a:solidFill>
                <a:latin typeface="Times New Roman"/>
                <a:cs typeface="Times New Roman"/>
              </a:rPr>
              <a:t>user_id</a:t>
            </a:r>
            <a:r>
              <a:rPr lang="en-US" sz="1800">
                <a:solidFill>
                  <a:srgbClr val="000000"/>
                </a:solidFill>
                <a:latin typeface="Times New Roman"/>
                <a:cs typeface="Times New Roman"/>
              </a:rPr>
              <a:t>)</a:t>
            </a:r>
            <a:endParaRPr lang="en-US" sz="1800">
              <a:solidFill>
                <a:srgbClr val="000000"/>
              </a:solidFill>
              <a:latin typeface="Times New Roman" panose="02020603050405020304" pitchFamily="18" charset="0"/>
            </a:endParaRPr>
          </a:p>
          <a:p>
            <a:pPr>
              <a:buFont typeface="Arial" panose="020B0604020202020204" pitchFamily="34" charset="0"/>
              <a:buChar char="•"/>
            </a:pPr>
            <a:r>
              <a:rPr lang="en-US" sz="1800">
                <a:solidFill>
                  <a:srgbClr val="000000"/>
                </a:solidFill>
                <a:latin typeface="Times New Roman"/>
                <a:cs typeface="Times New Roman"/>
              </a:rPr>
              <a:t>Engineered features (Hours, Date, Weekday, Sensor Type [binary between mobile/static]</a:t>
            </a:r>
            <a:endParaRPr lang="en-US" sz="1800">
              <a:solidFill>
                <a:srgbClr val="000000"/>
              </a:solidFill>
              <a:latin typeface="Times New Roman" panose="02020603050405020304" pitchFamily="18" charset="0"/>
              <a:cs typeface="Times New Roman"/>
            </a:endParaRPr>
          </a:p>
          <a:p>
            <a:pPr>
              <a:buFont typeface="Arial" panose="020B0604020202020204" pitchFamily="34" charset="0"/>
              <a:buChar char="•"/>
            </a:pPr>
            <a:r>
              <a:rPr lang="en-US" sz="1800">
                <a:solidFill>
                  <a:srgbClr val="000000"/>
                </a:solidFill>
                <a:latin typeface="Times New Roman" panose="02020603050405020304" pitchFamily="18" charset="0"/>
              </a:rPr>
              <a:t>Shape file maps</a:t>
            </a:r>
          </a:p>
          <a:p>
            <a:pPr>
              <a:buFont typeface="Arial" panose="020B0604020202020204" pitchFamily="34" charset="0"/>
              <a:buChar char="•"/>
            </a:pPr>
            <a:endParaRPr lang="en-US" sz="1800">
              <a:solidFill>
                <a:srgbClr val="000000"/>
              </a:solidFill>
              <a:latin typeface="Times New Roman" panose="02020603050405020304" pitchFamily="18" charset="0"/>
              <a:cs typeface="Times New Roman" panose="02020603050405020304" pitchFamily="18" charset="0"/>
            </a:endParaRPr>
          </a:p>
          <a:p>
            <a:pPr marL="0" indent="0">
              <a:buNone/>
            </a:pPr>
            <a:endParaRPr lang="en-US" sz="1800">
              <a:solidFill>
                <a:srgbClr val="000000"/>
              </a:solidFill>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A9E65F9C-AFA9-B996-0093-A4B43247E81A}"/>
              </a:ext>
            </a:extLst>
          </p:cNvPr>
          <p:cNvSpPr/>
          <p:nvPr/>
        </p:nvSpPr>
        <p:spPr>
          <a:xfrm>
            <a:off x="11212890" y="5793064"/>
            <a:ext cx="739022" cy="739022"/>
          </a:xfrm>
          <a:prstGeom prst="ellipse">
            <a:avLst/>
          </a:prstGeom>
          <a:solidFill>
            <a:schemeClr val="accent1">
              <a:lumMod val="20000"/>
              <a:lumOff val="80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 name="Picture 4" descr="A map of a country with different colored squares&#10;&#10;AI-generated content may be incorrect.">
            <a:extLst>
              <a:ext uri="{FF2B5EF4-FFF2-40B4-BE49-F238E27FC236}">
                <a16:creationId xmlns:a16="http://schemas.microsoft.com/office/drawing/2014/main" id="{B708F32A-29CF-7896-2AF1-8F4DCBDBAE0E}"/>
              </a:ext>
            </a:extLst>
          </p:cNvPr>
          <p:cNvPicPr>
            <a:picLocks noChangeAspect="1"/>
          </p:cNvPicPr>
          <p:nvPr/>
        </p:nvPicPr>
        <p:blipFill>
          <a:blip r:embed="rId3"/>
          <a:stretch>
            <a:fillRect/>
          </a:stretch>
        </p:blipFill>
        <p:spPr>
          <a:xfrm>
            <a:off x="5699635" y="1616855"/>
            <a:ext cx="5515694" cy="450802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24588702"/>
      </p:ext>
    </p:extLst>
  </p:cSld>
  <p:clrMapOvr>
    <a:masterClrMapping/>
  </p:clrMapOvr>
  <mc:AlternateContent xmlns:mc="http://schemas.openxmlformats.org/markup-compatibility/2006" xmlns:p14="http://schemas.microsoft.com/office/powerpoint/2010/main">
    <mc:Choice Requires="p14">
      <p:transition spd="slow" p14:dur="2000" advTm="75382"/>
    </mc:Choice>
    <mc:Fallback xmlns="">
      <p:transition spd="slow" advTm="7538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B48CC-06C5-7894-2AA8-B42A2F660A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C287CF-50D2-7955-6895-F815596A615F}"/>
              </a:ext>
            </a:extLst>
          </p:cNvPr>
          <p:cNvSpPr>
            <a:spLocks noGrp="1"/>
          </p:cNvSpPr>
          <p:nvPr>
            <p:ph type="title"/>
          </p:nvPr>
        </p:nvSpPr>
        <p:spPr/>
        <p:txBody>
          <a:bodyPr/>
          <a:lstStyle/>
          <a:p>
            <a:r>
              <a:rPr lang="en-US"/>
              <a:t>PROBLEM DESCRIPTION: </a:t>
            </a:r>
          </a:p>
        </p:txBody>
      </p:sp>
      <p:sp>
        <p:nvSpPr>
          <p:cNvPr id="3" name="Content Placeholder 2">
            <a:extLst>
              <a:ext uri="{FF2B5EF4-FFF2-40B4-BE49-F238E27FC236}">
                <a16:creationId xmlns:a16="http://schemas.microsoft.com/office/drawing/2014/main" id="{E9F381B2-E090-1A76-9AEC-7EFAAA137B9D}"/>
              </a:ext>
            </a:extLst>
          </p:cNvPr>
          <p:cNvSpPr>
            <a:spLocks noGrp="1"/>
          </p:cNvSpPr>
          <p:nvPr>
            <p:ph idx="1"/>
          </p:nvPr>
        </p:nvSpPr>
        <p:spPr>
          <a:xfrm>
            <a:off x="1185564" y="1355060"/>
            <a:ext cx="9970116" cy="4585204"/>
          </a:xfrm>
        </p:spPr>
        <p:txBody>
          <a:bodyPr vert="horz" lIns="0" tIns="45720" rIns="0" bIns="45720" rtlCol="0" anchor="t">
            <a:normAutofit/>
          </a:bodyPr>
          <a:lstStyle/>
          <a:p>
            <a:pPr marL="0" indent="0">
              <a:buNone/>
            </a:pPr>
            <a:r>
              <a:rPr lang="en-US" sz="1800" b="0" i="0" u="none" strike="noStrike">
                <a:solidFill>
                  <a:srgbClr val="000000"/>
                </a:solidFill>
                <a:effectLst/>
                <a:latin typeface="Times New Roman"/>
                <a:cs typeface="Times New Roman"/>
              </a:rPr>
              <a:t>After the earthquake, St. </a:t>
            </a:r>
            <a:r>
              <a:rPr lang="en-US" sz="1800" b="0" i="0" u="none" strike="noStrike" err="1">
                <a:solidFill>
                  <a:srgbClr val="000000"/>
                </a:solidFill>
                <a:effectLst/>
                <a:latin typeface="Times New Roman"/>
                <a:cs typeface="Times New Roman"/>
              </a:rPr>
              <a:t>Himark’s</a:t>
            </a:r>
            <a:r>
              <a:rPr lang="en-US" sz="1800" b="0" i="0" u="none" strike="noStrike">
                <a:solidFill>
                  <a:srgbClr val="000000"/>
                </a:solidFill>
                <a:effectLst/>
                <a:latin typeface="Times New Roman"/>
                <a:cs typeface="Times New Roman"/>
              </a:rPr>
              <a:t> emergency management team needs to better understand conditions throughout the city and identify areas to be monitored</a:t>
            </a:r>
            <a:r>
              <a:rPr lang="en-US" sz="1800">
                <a:solidFill>
                  <a:srgbClr val="000000"/>
                </a:solidFill>
                <a:latin typeface="Times New Roman"/>
                <a:cs typeface="Times New Roman"/>
              </a:rPr>
              <a:t>:</a:t>
            </a:r>
            <a:endParaRPr lang="en-US"/>
          </a:p>
          <a:p>
            <a:pPr marL="914400" indent="-182245">
              <a:buFont typeface="Arial" panose="020B0604020202020204" pitchFamily="34" charset="0"/>
              <a:buChar char="•"/>
            </a:pPr>
            <a:r>
              <a:rPr lang="en-US" sz="2000">
                <a:solidFill>
                  <a:srgbClr val="000000"/>
                </a:solidFill>
                <a:latin typeface="Times New Roman"/>
                <a:cs typeface="Times New Roman"/>
              </a:rPr>
              <a:t>Address uncertainty</a:t>
            </a:r>
            <a:r>
              <a:rPr lang="en-US" sz="2000" b="0" i="0" u="none" strike="noStrike">
                <a:solidFill>
                  <a:srgbClr val="000000"/>
                </a:solidFill>
                <a:effectLst/>
                <a:latin typeface="Times New Roman"/>
                <a:cs typeface="Times New Roman"/>
              </a:rPr>
              <a:t> in reports from the citizen scientists with mobile sensors</a:t>
            </a:r>
          </a:p>
          <a:p>
            <a:pPr marL="1097280" lvl="2" indent="-182245">
              <a:buFont typeface="Arial" panose="020B0604020202020204" pitchFamily="34" charset="0"/>
              <a:buChar char="•"/>
            </a:pPr>
            <a:r>
              <a:rPr lang="en-US" sz="1600">
                <a:solidFill>
                  <a:srgbClr val="000000"/>
                </a:solidFill>
                <a:latin typeface="Times New Roman"/>
                <a:cs typeface="Times New Roman"/>
              </a:rPr>
              <a:t>Report on model variation</a:t>
            </a:r>
          </a:p>
          <a:p>
            <a:pPr marL="1097280" lvl="2" indent="-182245">
              <a:buFont typeface="Arial" panose="020B0604020202020204" pitchFamily="34" charset="0"/>
              <a:buChar char="•"/>
            </a:pPr>
            <a:r>
              <a:rPr lang="en-US" sz="1600">
                <a:solidFill>
                  <a:srgbClr val="000000"/>
                </a:solidFill>
                <a:latin typeface="Times New Roman"/>
                <a:cs typeface="Times New Roman"/>
              </a:rPr>
              <a:t>Analyze conflicting reports/information through mean evaluation</a:t>
            </a:r>
          </a:p>
          <a:p>
            <a:pPr marL="914400" indent="-182245">
              <a:buFont typeface="Arial" panose="020B0604020202020204" pitchFamily="34" charset="0"/>
              <a:buChar char="•"/>
            </a:pPr>
            <a:r>
              <a:rPr lang="en-US" sz="2000">
                <a:solidFill>
                  <a:srgbClr val="000000"/>
                </a:solidFill>
                <a:latin typeface="Times New Roman"/>
                <a:cs typeface="Times New Roman"/>
              </a:rPr>
              <a:t>Troubled area identification</a:t>
            </a:r>
          </a:p>
          <a:p>
            <a:pPr marL="1206500" lvl="1" indent="-182245">
              <a:buFont typeface="Arial" panose="020B0604020202020204" pitchFamily="34" charset="0"/>
              <a:buChar char="•"/>
            </a:pPr>
            <a:r>
              <a:rPr lang="en-US" sz="1600">
                <a:solidFill>
                  <a:srgbClr val="000000"/>
                </a:solidFill>
                <a:latin typeface="Times New Roman"/>
                <a:cs typeface="Times New Roman"/>
              </a:rPr>
              <a:t>Examine the spread of contamination over time</a:t>
            </a:r>
          </a:p>
          <a:p>
            <a:pPr marL="1206500" lvl="1" indent="-182245">
              <a:buFont typeface="Arial" panose="020B0604020202020204" pitchFamily="34" charset="0"/>
              <a:buChar char="•"/>
            </a:pPr>
            <a:r>
              <a:rPr lang="en-US" sz="1600">
                <a:solidFill>
                  <a:srgbClr val="000000"/>
                </a:solidFill>
                <a:latin typeface="Times New Roman"/>
                <a:cs typeface="Times New Roman"/>
              </a:rPr>
              <a:t>Determine which regions of the city need the most attention</a:t>
            </a:r>
            <a:endParaRPr lang="en-US" sz="2200" b="0" i="0" u="none" strike="noStrike">
              <a:solidFill>
                <a:srgbClr val="000000"/>
              </a:solidFill>
              <a:effectLst/>
              <a:latin typeface="Times New Roman"/>
              <a:cs typeface="Times New Roman"/>
            </a:endParaRPr>
          </a:p>
          <a:p>
            <a:pPr marL="914400" indent="-182245">
              <a:buFont typeface="Arial" panose="020B0604020202020204" pitchFamily="34" charset="0"/>
              <a:buChar char="•"/>
            </a:pPr>
            <a:r>
              <a:rPr lang="en-US" sz="2000">
                <a:solidFill>
                  <a:srgbClr val="000000"/>
                </a:solidFill>
                <a:latin typeface="Times New Roman"/>
                <a:cs typeface="Times New Roman"/>
              </a:rPr>
              <a:t>Make plans for cleanup and evacuation </a:t>
            </a:r>
            <a:endParaRPr lang="en-US" sz="1300"/>
          </a:p>
          <a:p>
            <a:pPr marL="1206500" lvl="1" indent="-182245">
              <a:buFont typeface="Arial" panose="020B0604020202020204" pitchFamily="34" charset="0"/>
              <a:buChar char="•"/>
            </a:pPr>
            <a:r>
              <a:rPr lang="en-US" sz="1600" b="0" i="0" u="none" strike="noStrike">
                <a:solidFill>
                  <a:srgbClr val="000000"/>
                </a:solidFill>
                <a:effectLst/>
                <a:latin typeface="Times New Roman"/>
                <a:cs typeface="Times New Roman"/>
              </a:rPr>
              <a:t>Create an animated map of St. </a:t>
            </a:r>
            <a:r>
              <a:rPr lang="en-US" sz="1600" b="0" i="0" u="none" strike="noStrike" err="1">
                <a:solidFill>
                  <a:srgbClr val="000000"/>
                </a:solidFill>
                <a:effectLst/>
                <a:latin typeface="Times New Roman"/>
                <a:cs typeface="Times New Roman"/>
              </a:rPr>
              <a:t>Himark</a:t>
            </a:r>
            <a:r>
              <a:rPr lang="en-US" sz="1600" b="0" i="0" u="none" strike="noStrike">
                <a:solidFill>
                  <a:srgbClr val="000000"/>
                </a:solidFill>
                <a:effectLst/>
                <a:latin typeface="Times New Roman"/>
                <a:cs typeface="Times New Roman"/>
              </a:rPr>
              <a:t> with radiation levels shown from mobile and fixed sensors over time</a:t>
            </a:r>
          </a:p>
        </p:txBody>
      </p:sp>
      <p:sp>
        <p:nvSpPr>
          <p:cNvPr id="5" name="Oval 4">
            <a:extLst>
              <a:ext uri="{FF2B5EF4-FFF2-40B4-BE49-F238E27FC236}">
                <a16:creationId xmlns:a16="http://schemas.microsoft.com/office/drawing/2014/main" id="{5538E1AD-D047-3C04-ACBD-D8736DA15DC6}"/>
              </a:ext>
            </a:extLst>
          </p:cNvPr>
          <p:cNvSpPr/>
          <p:nvPr/>
        </p:nvSpPr>
        <p:spPr>
          <a:xfrm>
            <a:off x="11211425" y="5797296"/>
            <a:ext cx="739022" cy="739022"/>
          </a:xfrm>
          <a:prstGeom prst="ellipse">
            <a:avLst/>
          </a:prstGeom>
          <a:solidFill>
            <a:schemeClr val="accent1">
              <a:lumMod val="40000"/>
              <a:lumOff val="60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Tree>
    <p:extLst>
      <p:ext uri="{BB962C8B-B14F-4D97-AF65-F5344CB8AC3E}">
        <p14:creationId xmlns:p14="http://schemas.microsoft.com/office/powerpoint/2010/main" val="1253221667"/>
      </p:ext>
    </p:extLst>
  </p:cSld>
  <p:clrMapOvr>
    <a:masterClrMapping/>
  </p:clrMapOvr>
  <mc:AlternateContent xmlns:mc="http://schemas.openxmlformats.org/markup-compatibility/2006">
    <mc:Choice xmlns:p14="http://schemas.microsoft.com/office/powerpoint/2010/main" Requires="p14">
      <p:transition spd="slow" p14:dur="2000" advTm="52238"/>
    </mc:Choice>
    <mc:Fallback>
      <p:transition spd="slow" advTm="5223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82A0C-352A-53B3-1263-587E65C4C6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143BCF-C3A0-5BDA-4CBA-A7ED820B3EF5}"/>
              </a:ext>
            </a:extLst>
          </p:cNvPr>
          <p:cNvSpPr>
            <a:spLocks noGrp="1"/>
          </p:cNvSpPr>
          <p:nvPr>
            <p:ph type="title"/>
          </p:nvPr>
        </p:nvSpPr>
        <p:spPr/>
        <p:txBody>
          <a:bodyPr/>
          <a:lstStyle/>
          <a:p>
            <a:r>
              <a:rPr lang="en-US"/>
              <a:t>Data Exploration</a:t>
            </a:r>
          </a:p>
        </p:txBody>
      </p:sp>
      <p:sp>
        <p:nvSpPr>
          <p:cNvPr id="7" name="Oval 6">
            <a:extLst>
              <a:ext uri="{FF2B5EF4-FFF2-40B4-BE49-F238E27FC236}">
                <a16:creationId xmlns:a16="http://schemas.microsoft.com/office/drawing/2014/main" id="{ABD2DBF3-00EE-79EE-B375-DDCBC00D9F45}"/>
              </a:ext>
            </a:extLst>
          </p:cNvPr>
          <p:cNvSpPr/>
          <p:nvPr/>
        </p:nvSpPr>
        <p:spPr>
          <a:xfrm>
            <a:off x="11210544" y="5797296"/>
            <a:ext cx="739022" cy="739022"/>
          </a:xfrm>
          <a:prstGeom prst="ellipse">
            <a:avLst/>
          </a:prstGeom>
          <a:solidFill>
            <a:schemeClr val="accent1">
              <a:lumMod val="60000"/>
              <a:lumOff val="40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aphicFrame>
        <p:nvGraphicFramePr>
          <p:cNvPr id="8" name="Table 7">
            <a:extLst>
              <a:ext uri="{FF2B5EF4-FFF2-40B4-BE49-F238E27FC236}">
                <a16:creationId xmlns:a16="http://schemas.microsoft.com/office/drawing/2014/main" id="{6E894115-ACED-FCA0-C9F3-C6C1B76FA643}"/>
              </a:ext>
            </a:extLst>
          </p:cNvPr>
          <p:cNvGraphicFramePr>
            <a:graphicFrameLocks noGrp="1"/>
          </p:cNvGraphicFramePr>
          <p:nvPr>
            <p:extLst>
              <p:ext uri="{D42A27DB-BD31-4B8C-83A1-F6EECF244321}">
                <p14:modId xmlns:p14="http://schemas.microsoft.com/office/powerpoint/2010/main" val="3829255730"/>
              </p:ext>
            </p:extLst>
          </p:nvPr>
        </p:nvGraphicFramePr>
        <p:xfrm>
          <a:off x="6133391" y="2124195"/>
          <a:ext cx="4998437" cy="3894947"/>
        </p:xfrm>
        <a:graphic>
          <a:graphicData uri="http://schemas.openxmlformats.org/drawingml/2006/table">
            <a:tbl>
              <a:tblPr/>
              <a:tblGrid>
                <a:gridCol w="1428300">
                  <a:extLst>
                    <a:ext uri="{9D8B030D-6E8A-4147-A177-3AD203B41FA5}">
                      <a16:colId xmlns:a16="http://schemas.microsoft.com/office/drawing/2014/main" val="2647594624"/>
                    </a:ext>
                  </a:extLst>
                </a:gridCol>
                <a:gridCol w="1725328">
                  <a:extLst>
                    <a:ext uri="{9D8B030D-6E8A-4147-A177-3AD203B41FA5}">
                      <a16:colId xmlns:a16="http://schemas.microsoft.com/office/drawing/2014/main" val="162836808"/>
                    </a:ext>
                  </a:extLst>
                </a:gridCol>
                <a:gridCol w="1844809">
                  <a:extLst>
                    <a:ext uri="{9D8B030D-6E8A-4147-A177-3AD203B41FA5}">
                      <a16:colId xmlns:a16="http://schemas.microsoft.com/office/drawing/2014/main" val="1797175317"/>
                    </a:ext>
                  </a:extLst>
                </a:gridCol>
              </a:tblGrid>
              <a:tr h="649157">
                <a:tc>
                  <a:txBody>
                    <a:bodyPr/>
                    <a:lstStyle/>
                    <a:p>
                      <a:pPr algn="l" fontAlgn="b"/>
                      <a:endParaRPr lang="en-US" sz="2000" b="0" i="0" u="none" strike="noStrike">
                        <a:solidFill>
                          <a:srgbClr val="000000"/>
                        </a:solidFill>
                        <a:effectLst/>
                        <a:latin typeface="Aptos Narrow" panose="020B0004020202020204" pitchFamily="34" charset="0"/>
                      </a:endParaRPr>
                    </a:p>
                  </a:txBody>
                  <a:tcPr marL="11193" marR="11193" marT="11193"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US" sz="2000" b="1" i="0" u="none" strike="noStrike">
                          <a:solidFill>
                            <a:srgbClr val="000000"/>
                          </a:solidFill>
                          <a:effectLst/>
                          <a:latin typeface="Aptos Narrow"/>
                        </a:rPr>
                        <a:t>Mobile Sensor</a:t>
                      </a:r>
                      <a:br>
                        <a:rPr lang="en-US" sz="2000" b="0" i="0" u="none" strike="noStrike">
                          <a:solidFill>
                            <a:srgbClr val="000000"/>
                          </a:solidFill>
                          <a:effectLst/>
                          <a:latin typeface="Aptos Narrow"/>
                        </a:rPr>
                      </a:br>
                      <a:r>
                        <a:rPr lang="en-US" sz="2000" b="0" i="0" u="none" strike="noStrike">
                          <a:solidFill>
                            <a:srgbClr val="000000"/>
                          </a:solidFill>
                          <a:effectLst/>
                          <a:latin typeface="Aptos Narrow"/>
                        </a:rPr>
                        <a:t>(n=3,315,711)</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1" i="0" u="none" strike="noStrike">
                          <a:solidFill>
                            <a:srgbClr val="000000"/>
                          </a:solidFill>
                          <a:effectLst/>
                          <a:latin typeface="Aptos Narrow"/>
                        </a:rPr>
                        <a:t>Static Sensor</a:t>
                      </a:r>
                      <a:br>
                        <a:rPr lang="en-US" sz="2000" b="0" i="0" u="none" strike="noStrike">
                          <a:solidFill>
                            <a:srgbClr val="000000"/>
                          </a:solidFill>
                          <a:effectLst/>
                          <a:latin typeface="Aptos Narrow"/>
                        </a:rPr>
                      </a:br>
                      <a:r>
                        <a:rPr lang="en-US" sz="2000" b="0" i="0" u="none" strike="noStrike">
                          <a:solidFill>
                            <a:srgbClr val="000000"/>
                          </a:solidFill>
                          <a:effectLst/>
                          <a:latin typeface="Aptos Narrow"/>
                        </a:rPr>
                        <a:t>(n=744,000)</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9082918"/>
                  </a:ext>
                </a:extLst>
              </a:tr>
              <a:tr h="324579">
                <a:tc>
                  <a:txBody>
                    <a:bodyPr/>
                    <a:lstStyle/>
                    <a:p>
                      <a:pPr algn="l" fontAlgn="b"/>
                      <a:endParaRPr lang="en-US" sz="2000" b="0" i="0" u="none" strike="noStrike">
                        <a:solidFill>
                          <a:srgbClr val="000000"/>
                        </a:solidFill>
                        <a:effectLst/>
                        <a:latin typeface="Aptos Narrow" panose="020B0004020202020204" pitchFamily="34" charset="0"/>
                      </a:endParaRPr>
                    </a:p>
                  </a:txBody>
                  <a:tcPr marL="11193" marR="11193" marT="11193"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b"/>
                      <a:r>
                        <a:rPr lang="en-US" sz="1700" b="0" i="1" u="none" strike="noStrike">
                          <a:solidFill>
                            <a:srgbClr val="000000"/>
                          </a:solidFill>
                          <a:effectLst/>
                          <a:latin typeface="Aptos Narrow"/>
                        </a:rPr>
                        <a:t>Mean(SD)</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700" b="0" i="1" u="none" strike="noStrike">
                          <a:solidFill>
                            <a:srgbClr val="000000"/>
                          </a:solidFill>
                          <a:effectLst/>
                          <a:latin typeface="Aptos Narrow"/>
                        </a:rPr>
                        <a:t>Mean(SD)</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79409171"/>
                  </a:ext>
                </a:extLst>
              </a:tr>
              <a:tr h="324579">
                <a:tc>
                  <a:txBody>
                    <a:bodyPr/>
                    <a:lstStyle/>
                    <a:p>
                      <a:pPr algn="r" fontAlgn="b"/>
                      <a:r>
                        <a:rPr lang="en-US" sz="2000" b="0" i="0" u="none" strike="noStrike">
                          <a:solidFill>
                            <a:srgbClr val="000000"/>
                          </a:solidFill>
                          <a:effectLst/>
                          <a:latin typeface="Aptos Narrow"/>
                        </a:rPr>
                        <a:t>Longitude </a:t>
                      </a:r>
                      <a:endParaRPr lang="en-US" sz="2000" b="0" i="0" u="none" strike="noStrike">
                        <a:solidFill>
                          <a:srgbClr val="000000"/>
                        </a:solidFill>
                        <a:effectLst/>
                        <a:latin typeface="Aptos Narrow" panose="020B0004020202020204" pitchFamily="34" charset="0"/>
                      </a:endParaRP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r>
                        <a:rPr lang="en-US" sz="2000" b="0" i="0" u="none" strike="noStrike">
                          <a:solidFill>
                            <a:srgbClr val="000000"/>
                          </a:solidFill>
                          <a:effectLst/>
                          <a:latin typeface="Aptos Narrow"/>
                        </a:rPr>
                        <a:t>-119.85(0.058)</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r>
                        <a:rPr lang="en-US" sz="2000" b="0" i="0" u="none" strike="noStrike">
                          <a:solidFill>
                            <a:srgbClr val="000000"/>
                          </a:solidFill>
                          <a:effectLst/>
                          <a:latin typeface="Aptos Narrow"/>
                        </a:rPr>
                        <a:t>-119.85 (0.056)</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636992144"/>
                  </a:ext>
                </a:extLst>
              </a:tr>
              <a:tr h="324579">
                <a:tc>
                  <a:txBody>
                    <a:bodyPr/>
                    <a:lstStyle/>
                    <a:p>
                      <a:pPr algn="r" fontAlgn="b"/>
                      <a:r>
                        <a:rPr lang="en-US" sz="2000" b="0" i="0" u="none" strike="noStrike">
                          <a:solidFill>
                            <a:srgbClr val="000000"/>
                          </a:solidFill>
                          <a:effectLst/>
                          <a:latin typeface="Aptos Narrow"/>
                        </a:rPr>
                        <a:t>Latitude </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r>
                        <a:rPr lang="en-US" sz="2000" b="0" i="0" u="none" strike="noStrike">
                          <a:solidFill>
                            <a:srgbClr val="000000"/>
                          </a:solidFill>
                          <a:effectLst/>
                          <a:latin typeface="Aptos Narrow"/>
                        </a:rPr>
                        <a:t>0.127 (0.048)</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r>
                        <a:rPr lang="en-US" sz="2000" b="0" i="0" u="none" strike="noStrike">
                          <a:solidFill>
                            <a:srgbClr val="000000"/>
                          </a:solidFill>
                          <a:effectLst/>
                          <a:latin typeface="Aptos Narrow"/>
                        </a:rPr>
                        <a:t>0.145 (0.046)</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2702364692"/>
                  </a:ext>
                </a:extLst>
              </a:tr>
              <a:tr h="324579">
                <a:tc>
                  <a:txBody>
                    <a:bodyPr/>
                    <a:lstStyle/>
                    <a:p>
                      <a:pPr algn="r" fontAlgn="b"/>
                      <a:r>
                        <a:rPr lang="en-US" sz="2000" b="0" i="0" u="none" strike="noStrike">
                          <a:solidFill>
                            <a:srgbClr val="000000"/>
                          </a:solidFill>
                          <a:effectLst/>
                          <a:latin typeface="Aptos Narrow"/>
                        </a:rPr>
                        <a:t>Value </a:t>
                      </a:r>
                      <a:endParaRPr lang="en-US" sz="2000" b="0" i="0" u="none" strike="noStrike">
                        <a:solidFill>
                          <a:srgbClr val="000000"/>
                        </a:solidFill>
                        <a:effectLst/>
                        <a:latin typeface="Aptos Narrow" panose="020B0004020202020204" pitchFamily="34" charset="0"/>
                      </a:endParaRP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r>
                        <a:rPr lang="en-US" sz="2000" b="0" i="0" u="none" strike="noStrike">
                          <a:solidFill>
                            <a:srgbClr val="000000"/>
                          </a:solidFill>
                          <a:effectLst/>
                          <a:latin typeface="Aptos Narrow"/>
                        </a:rPr>
                        <a:t>45.98 (161.03)</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r>
                        <a:rPr lang="en-US" sz="2000" b="0" i="0" u="none" strike="noStrike">
                          <a:solidFill>
                            <a:srgbClr val="000000"/>
                          </a:solidFill>
                          <a:effectLst/>
                          <a:latin typeface="Aptos Narrow"/>
                        </a:rPr>
                        <a:t>15.79 (11.88)</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1686481129"/>
                  </a:ext>
                </a:extLst>
              </a:tr>
              <a:tr h="324579">
                <a:tc>
                  <a:txBody>
                    <a:bodyPr/>
                    <a:lstStyle/>
                    <a:p>
                      <a:pPr algn="r" fontAlgn="b"/>
                      <a:r>
                        <a:rPr lang="en-US" sz="2000" b="0" i="0" u="none" strike="noStrike">
                          <a:solidFill>
                            <a:srgbClr val="000000"/>
                          </a:solidFill>
                          <a:effectLst/>
                          <a:latin typeface="Aptos Narrow"/>
                        </a:rPr>
                        <a:t>Hour </a:t>
                      </a:r>
                      <a:endParaRPr lang="en-US" sz="2000" b="0" i="0" u="none" strike="noStrike">
                        <a:solidFill>
                          <a:srgbClr val="000000"/>
                        </a:solidFill>
                        <a:effectLst/>
                        <a:latin typeface="Aptos Narrow" panose="020B0004020202020204" pitchFamily="34" charset="0"/>
                      </a:endParaRP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r>
                        <a:rPr lang="en-US" sz="2000" b="0" i="0" u="none" strike="noStrike">
                          <a:solidFill>
                            <a:srgbClr val="000000"/>
                          </a:solidFill>
                          <a:effectLst/>
                          <a:latin typeface="Aptos Narrow"/>
                        </a:rPr>
                        <a:t>11.14 (7.07)</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r>
                        <a:rPr lang="en-US" sz="2000" b="0" i="0" u="none" strike="noStrike">
                          <a:solidFill>
                            <a:srgbClr val="000000"/>
                          </a:solidFill>
                          <a:effectLst/>
                          <a:latin typeface="Aptos Narrow"/>
                        </a:rPr>
                        <a:t>11.51 (6.93)</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707197206"/>
                  </a:ext>
                </a:extLst>
              </a:tr>
              <a:tr h="324579">
                <a:tc>
                  <a:txBody>
                    <a:bodyPr/>
                    <a:lstStyle/>
                    <a:p>
                      <a:pPr algn="r" fontAlgn="b"/>
                      <a:endParaRPr lang="en-US" sz="2000" b="0" i="0" u="none" strike="noStrike">
                        <a:solidFill>
                          <a:srgbClr val="000000"/>
                        </a:solidFill>
                        <a:effectLst/>
                        <a:latin typeface="Aptos Narrow" panose="020B0004020202020204" pitchFamily="34" charset="0"/>
                      </a:endParaRPr>
                    </a:p>
                  </a:txBody>
                  <a:tcPr marL="11193" marR="11193" marT="11193"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0" i="1" u="none" strike="noStrike">
                          <a:solidFill>
                            <a:srgbClr val="000000"/>
                          </a:solidFill>
                          <a:effectLst/>
                          <a:latin typeface="Aptos Narrow"/>
                        </a:rPr>
                        <a:t>Unique Counts</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0" i="1" u="none" strike="noStrike">
                          <a:solidFill>
                            <a:srgbClr val="000000"/>
                          </a:solidFill>
                          <a:effectLst/>
                          <a:latin typeface="Aptos Narrow"/>
                        </a:rPr>
                        <a:t>Unique Counts</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0970142"/>
                  </a:ext>
                </a:extLst>
              </a:tr>
              <a:tr h="324579">
                <a:tc>
                  <a:txBody>
                    <a:bodyPr/>
                    <a:lstStyle/>
                    <a:p>
                      <a:pPr algn="r" fontAlgn="b"/>
                      <a:r>
                        <a:rPr lang="en-US" sz="2000" b="0" i="0" u="none" strike="noStrike">
                          <a:solidFill>
                            <a:srgbClr val="000000"/>
                          </a:solidFill>
                          <a:effectLst/>
                          <a:latin typeface="Aptos Narrow"/>
                        </a:rPr>
                        <a:t>Sensor ID's  </a:t>
                      </a:r>
                      <a:endParaRPr lang="en-US" sz="2000" b="0" i="0" u="none" strike="noStrike">
                        <a:solidFill>
                          <a:srgbClr val="000000"/>
                        </a:solidFill>
                        <a:effectLst/>
                        <a:latin typeface="Aptos Narrow" panose="020B0004020202020204" pitchFamily="34" charset="0"/>
                      </a:endParaRP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r>
                        <a:rPr lang="en-US" sz="2000" b="0" i="0" u="none" strike="noStrike">
                          <a:solidFill>
                            <a:srgbClr val="000000"/>
                          </a:solidFill>
                          <a:effectLst/>
                          <a:latin typeface="Aptos Narrow"/>
                        </a:rPr>
                        <a:t>50</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r>
                        <a:rPr lang="en-US" sz="2000" b="0" i="0" u="none" strike="noStrike">
                          <a:solidFill>
                            <a:srgbClr val="000000"/>
                          </a:solidFill>
                          <a:effectLst/>
                          <a:latin typeface="Aptos Narrow"/>
                        </a:rPr>
                        <a:t>9</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4272637011"/>
                  </a:ext>
                </a:extLst>
              </a:tr>
              <a:tr h="324579">
                <a:tc>
                  <a:txBody>
                    <a:bodyPr/>
                    <a:lstStyle/>
                    <a:p>
                      <a:pPr algn="r" fontAlgn="b"/>
                      <a:r>
                        <a:rPr lang="en-US" sz="2000" b="0" i="0" u="none" strike="noStrike">
                          <a:solidFill>
                            <a:srgbClr val="000000"/>
                          </a:solidFill>
                          <a:effectLst/>
                          <a:latin typeface="Aptos Narrow"/>
                        </a:rPr>
                        <a:t>Units </a:t>
                      </a:r>
                      <a:endParaRPr lang="en-US" sz="2000" b="0" i="0" u="none" strike="noStrike">
                        <a:solidFill>
                          <a:srgbClr val="000000"/>
                        </a:solidFill>
                        <a:effectLst/>
                        <a:latin typeface="Aptos Narrow" panose="020B0004020202020204" pitchFamily="34" charset="0"/>
                      </a:endParaRP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r>
                        <a:rPr lang="en-US" sz="2000" b="0" i="0" u="none" strike="noStrike">
                          <a:solidFill>
                            <a:srgbClr val="000000"/>
                          </a:solidFill>
                          <a:effectLst/>
                          <a:latin typeface="Aptos Narrow"/>
                        </a:rPr>
                        <a:t>1</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r>
                        <a:rPr lang="en-US" sz="2000" b="0" i="0" u="none" strike="noStrike">
                          <a:solidFill>
                            <a:srgbClr val="000000"/>
                          </a:solidFill>
                          <a:effectLst/>
                          <a:latin typeface="Aptos Narrow"/>
                        </a:rPr>
                        <a:t>1</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3104138167"/>
                  </a:ext>
                </a:extLst>
              </a:tr>
              <a:tr h="324579">
                <a:tc>
                  <a:txBody>
                    <a:bodyPr/>
                    <a:lstStyle/>
                    <a:p>
                      <a:pPr algn="r" fontAlgn="b"/>
                      <a:r>
                        <a:rPr lang="en-US" sz="2000" b="0" i="0" u="none" strike="noStrike">
                          <a:solidFill>
                            <a:srgbClr val="000000"/>
                          </a:solidFill>
                          <a:effectLst/>
                          <a:latin typeface="Aptos Narrow"/>
                        </a:rPr>
                        <a:t>User Id's </a:t>
                      </a:r>
                      <a:endParaRPr lang="en-US" sz="2000" b="0" i="0" u="none" strike="noStrike">
                        <a:solidFill>
                          <a:srgbClr val="000000"/>
                        </a:solidFill>
                        <a:effectLst/>
                        <a:latin typeface="Aptos Narrow" panose="020B0004020202020204" pitchFamily="34" charset="0"/>
                      </a:endParaRP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r>
                        <a:rPr lang="en-US" sz="2000" b="0" i="0" u="none" strike="noStrike">
                          <a:solidFill>
                            <a:srgbClr val="000000"/>
                          </a:solidFill>
                          <a:effectLst/>
                          <a:latin typeface="Aptos Narrow"/>
                        </a:rPr>
                        <a:t>22</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r>
                        <a:rPr lang="en-US" sz="2000" b="0" i="0" u="none" strike="noStrike">
                          <a:solidFill>
                            <a:srgbClr val="000000"/>
                          </a:solidFill>
                          <a:effectLst/>
                          <a:latin typeface="Aptos Narrow"/>
                        </a:rPr>
                        <a:t>1</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1303935769"/>
                  </a:ext>
                </a:extLst>
              </a:tr>
              <a:tr h="324579">
                <a:tc>
                  <a:txBody>
                    <a:bodyPr/>
                    <a:lstStyle/>
                    <a:p>
                      <a:pPr algn="r" fontAlgn="b"/>
                      <a:r>
                        <a:rPr lang="en-US" sz="2000" b="0" i="0" u="none" strike="noStrike">
                          <a:solidFill>
                            <a:srgbClr val="000000"/>
                          </a:solidFill>
                          <a:effectLst/>
                          <a:latin typeface="Aptos Narrow"/>
                        </a:rPr>
                        <a:t>Week Day </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r>
                        <a:rPr lang="en-US" sz="2000" b="0" i="0" u="none" strike="noStrike">
                          <a:solidFill>
                            <a:srgbClr val="000000"/>
                          </a:solidFill>
                          <a:effectLst/>
                          <a:latin typeface="Aptos Narrow"/>
                        </a:rPr>
                        <a:t>5</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r>
                        <a:rPr lang="en-US" sz="2000" b="0" i="0" u="none" strike="noStrike">
                          <a:solidFill>
                            <a:srgbClr val="000000"/>
                          </a:solidFill>
                          <a:effectLst/>
                          <a:latin typeface="Aptos Narrow"/>
                        </a:rPr>
                        <a:t>5</a:t>
                      </a:r>
                    </a:p>
                  </a:txBody>
                  <a:tcPr marL="11193" marR="11193" marT="111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1035989443"/>
                  </a:ext>
                </a:extLst>
              </a:tr>
            </a:tbl>
          </a:graphicData>
        </a:graphic>
      </p:graphicFrame>
      <p:sp>
        <p:nvSpPr>
          <p:cNvPr id="9" name="Content Placeholder 2">
            <a:extLst>
              <a:ext uri="{FF2B5EF4-FFF2-40B4-BE49-F238E27FC236}">
                <a16:creationId xmlns:a16="http://schemas.microsoft.com/office/drawing/2014/main" id="{ACDDC624-B48A-8576-3A2D-07BD79F5ADD1}"/>
              </a:ext>
            </a:extLst>
          </p:cNvPr>
          <p:cNvSpPr>
            <a:spLocks noGrp="1"/>
          </p:cNvSpPr>
          <p:nvPr>
            <p:ph idx="1"/>
          </p:nvPr>
        </p:nvSpPr>
        <p:spPr>
          <a:xfrm>
            <a:off x="1181099" y="1593917"/>
            <a:ext cx="4567693" cy="4512685"/>
          </a:xfrm>
        </p:spPr>
        <p:txBody>
          <a:bodyPr vert="horz" lIns="0" tIns="45720" rIns="0" bIns="45720" rtlCol="0" anchor="t">
            <a:normAutofit lnSpcReduction="10000"/>
          </a:bodyPr>
          <a:lstStyle/>
          <a:p>
            <a:pPr marL="0" indent="0">
              <a:buNone/>
            </a:pPr>
            <a:r>
              <a:rPr lang="en-US" sz="2000" b="1"/>
              <a:t>Descriptive Statistics Interesting Findings:</a:t>
            </a:r>
          </a:p>
          <a:p>
            <a:pPr>
              <a:buFont typeface="Arial" panose="020B0604020202020204" pitchFamily="34" charset="0"/>
              <a:buChar char="•"/>
            </a:pPr>
            <a:r>
              <a:rPr lang="en-US" sz="2000"/>
              <a:t>Sensor </a:t>
            </a:r>
            <a:r>
              <a:rPr lang="en-US" sz="2000" b="1" i="1"/>
              <a:t>Labeling had 9 Overlapping names</a:t>
            </a:r>
            <a:r>
              <a:rPr lang="en-US" sz="2000" i="1"/>
              <a:t> </a:t>
            </a:r>
            <a:r>
              <a:rPr lang="en-US" sz="2000"/>
              <a:t>between Mobile Data Set and Static</a:t>
            </a:r>
          </a:p>
          <a:p>
            <a:pPr>
              <a:buFont typeface="Arial" panose="020B0604020202020204" pitchFamily="34" charset="0"/>
              <a:buChar char="•"/>
            </a:pPr>
            <a:r>
              <a:rPr lang="en-US" sz="2000"/>
              <a:t>There was </a:t>
            </a:r>
            <a:r>
              <a:rPr lang="en-US" sz="2000" b="1" i="1"/>
              <a:t>0 Intersection of Location</a:t>
            </a:r>
            <a:r>
              <a:rPr lang="en-US" sz="2000"/>
              <a:t> (long/</a:t>
            </a:r>
            <a:r>
              <a:rPr lang="en-US" sz="2000" err="1"/>
              <a:t>lat</a:t>
            </a:r>
            <a:r>
              <a:rPr lang="en-US" sz="2000"/>
              <a:t>) between both data sets</a:t>
            </a:r>
          </a:p>
          <a:p>
            <a:pPr>
              <a:buFont typeface="Arial" panose="020B0604020202020204" pitchFamily="34" charset="0"/>
              <a:buChar char="•"/>
            </a:pPr>
            <a:r>
              <a:rPr lang="en-US" sz="2000"/>
              <a:t>Radiation </a:t>
            </a:r>
            <a:r>
              <a:rPr lang="en-US" sz="2000" b="1" i="1"/>
              <a:t>Values Were Distinctly Higher for Mobile Sensor Reports</a:t>
            </a:r>
            <a:r>
              <a:rPr lang="en-US" sz="2000"/>
              <a:t> than the Static Sensors</a:t>
            </a:r>
          </a:p>
          <a:p>
            <a:pPr>
              <a:buFont typeface="Arial" panose="020B0604020202020204" pitchFamily="34" charset="0"/>
              <a:buChar char="•"/>
            </a:pPr>
            <a:r>
              <a:rPr lang="en-US" sz="2000"/>
              <a:t>Mobile Sensor had 1 extreme </a:t>
            </a:r>
            <a:r>
              <a:rPr lang="en-US" sz="2000" b="1" i="1"/>
              <a:t>outlier of a CPM value of 57,345.2</a:t>
            </a:r>
            <a:r>
              <a:rPr lang="en-US" sz="2000"/>
              <a:t> (user </a:t>
            </a:r>
            <a:r>
              <a:rPr lang="en-US" sz="2000" err="1"/>
              <a:t>CitizenScientist</a:t>
            </a:r>
            <a:r>
              <a:rPr lang="en-US" sz="2000"/>
              <a:t>) – </a:t>
            </a:r>
            <a:r>
              <a:rPr lang="en-US" sz="2000" b="1" i="1">
                <a:solidFill>
                  <a:srgbClr val="FF0000"/>
                </a:solidFill>
              </a:rPr>
              <a:t>removed for analysis</a:t>
            </a:r>
          </a:p>
        </p:txBody>
      </p:sp>
      <p:sp>
        <p:nvSpPr>
          <p:cNvPr id="11" name="Content Placeholder 2">
            <a:extLst>
              <a:ext uri="{FF2B5EF4-FFF2-40B4-BE49-F238E27FC236}">
                <a16:creationId xmlns:a16="http://schemas.microsoft.com/office/drawing/2014/main" id="{012C8839-4385-69E4-94BE-81D2417DB1E6}"/>
              </a:ext>
            </a:extLst>
          </p:cNvPr>
          <p:cNvSpPr txBox="1">
            <a:spLocks/>
          </p:cNvSpPr>
          <p:nvPr/>
        </p:nvSpPr>
        <p:spPr>
          <a:xfrm>
            <a:off x="6126480" y="1616375"/>
            <a:ext cx="5036820" cy="498668"/>
          </a:xfrm>
          <a:prstGeom prst="rect">
            <a:avLst/>
          </a:prstGeom>
        </p:spPr>
        <p:txBody>
          <a:bodyPr vert="horz" lIns="0" tIns="45720" rIns="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000" b="1"/>
              <a:t>Table One</a:t>
            </a:r>
          </a:p>
        </p:txBody>
      </p:sp>
    </p:spTree>
    <p:extLst>
      <p:ext uri="{BB962C8B-B14F-4D97-AF65-F5344CB8AC3E}">
        <p14:creationId xmlns:p14="http://schemas.microsoft.com/office/powerpoint/2010/main" val="1687904466"/>
      </p:ext>
    </p:extLst>
  </p:cSld>
  <p:clrMapOvr>
    <a:masterClrMapping/>
  </p:clrMapOvr>
  <mc:AlternateContent xmlns:mc="http://schemas.openxmlformats.org/markup-compatibility/2006" xmlns:p14="http://schemas.microsoft.com/office/powerpoint/2010/main">
    <mc:Choice Requires="p14">
      <p:transition spd="slow" p14:dur="2000" advTm="69038"/>
    </mc:Choice>
    <mc:Fallback xmlns="">
      <p:transition spd="slow" advTm="6903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FDC8E-6589-0579-8BA5-929AE686A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AE2B50-AA85-60AC-C45C-7C063C21566B}"/>
              </a:ext>
            </a:extLst>
          </p:cNvPr>
          <p:cNvSpPr>
            <a:spLocks noGrp="1"/>
          </p:cNvSpPr>
          <p:nvPr>
            <p:ph type="title"/>
          </p:nvPr>
        </p:nvSpPr>
        <p:spPr/>
        <p:txBody>
          <a:bodyPr/>
          <a:lstStyle/>
          <a:p>
            <a:r>
              <a:rPr lang="en-US"/>
              <a:t>Data Exploration</a:t>
            </a:r>
          </a:p>
        </p:txBody>
      </p:sp>
      <p:sp>
        <p:nvSpPr>
          <p:cNvPr id="7" name="Oval 6">
            <a:extLst>
              <a:ext uri="{FF2B5EF4-FFF2-40B4-BE49-F238E27FC236}">
                <a16:creationId xmlns:a16="http://schemas.microsoft.com/office/drawing/2014/main" id="{24CAD9EA-91F7-6B72-B59B-0C2D5633B7B4}"/>
              </a:ext>
            </a:extLst>
          </p:cNvPr>
          <p:cNvSpPr/>
          <p:nvPr/>
        </p:nvSpPr>
        <p:spPr>
          <a:xfrm>
            <a:off x="11210544" y="5795142"/>
            <a:ext cx="739022" cy="739022"/>
          </a:xfrm>
          <a:prstGeom prst="ellipse">
            <a:avLst/>
          </a:prstGeom>
          <a:solidFill>
            <a:schemeClr val="accent1">
              <a:lumMod val="60000"/>
              <a:lumOff val="40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15" name="Picture 14">
            <a:extLst>
              <a:ext uri="{FF2B5EF4-FFF2-40B4-BE49-F238E27FC236}">
                <a16:creationId xmlns:a16="http://schemas.microsoft.com/office/drawing/2014/main" id="{A17CD40E-FAF5-8588-A620-BAF4FE7BA3D4}"/>
              </a:ext>
            </a:extLst>
          </p:cNvPr>
          <p:cNvPicPr>
            <a:picLocks noChangeAspect="1"/>
          </p:cNvPicPr>
          <p:nvPr/>
        </p:nvPicPr>
        <p:blipFill>
          <a:blip r:embed="rId3"/>
          <a:stretch>
            <a:fillRect/>
          </a:stretch>
        </p:blipFill>
        <p:spPr>
          <a:xfrm>
            <a:off x="4557691" y="1600200"/>
            <a:ext cx="6597989" cy="3905451"/>
          </a:xfrm>
          <a:prstGeom prst="rect">
            <a:avLst/>
          </a:prstGeom>
          <a:effectLst>
            <a:outerShdw blurRad="50800" dist="38100" dir="2700000" algn="tl" rotWithShape="0">
              <a:prstClr val="black">
                <a:alpha val="40000"/>
              </a:prstClr>
            </a:outerShdw>
          </a:effectLst>
        </p:spPr>
      </p:pic>
      <p:sp>
        <p:nvSpPr>
          <p:cNvPr id="16" name="Content Placeholder 2">
            <a:extLst>
              <a:ext uri="{FF2B5EF4-FFF2-40B4-BE49-F238E27FC236}">
                <a16:creationId xmlns:a16="http://schemas.microsoft.com/office/drawing/2014/main" id="{BAE91E2A-5DF5-2A54-F8BF-82391432ABB0}"/>
              </a:ext>
            </a:extLst>
          </p:cNvPr>
          <p:cNvSpPr>
            <a:spLocks noGrp="1"/>
          </p:cNvSpPr>
          <p:nvPr>
            <p:ph idx="1"/>
          </p:nvPr>
        </p:nvSpPr>
        <p:spPr>
          <a:xfrm>
            <a:off x="1181100" y="1593917"/>
            <a:ext cx="2888504" cy="4377513"/>
          </a:xfrm>
        </p:spPr>
        <p:txBody>
          <a:bodyPr vert="horz" lIns="0" tIns="45720" rIns="0" bIns="45720" rtlCol="0" anchor="t">
            <a:normAutofit/>
          </a:bodyPr>
          <a:lstStyle/>
          <a:p>
            <a:pPr marL="0" indent="0">
              <a:buNone/>
            </a:pPr>
            <a:r>
              <a:rPr lang="en-US" sz="2000" b="1"/>
              <a:t>VALUE Variable</a:t>
            </a:r>
          </a:p>
          <a:p>
            <a:pPr>
              <a:buFont typeface="Arial" panose="020B0604020202020204" pitchFamily="34" charset="0"/>
              <a:buChar char="•"/>
            </a:pPr>
            <a:r>
              <a:rPr lang="en-US" sz="2000"/>
              <a:t>Heavy </a:t>
            </a:r>
            <a:r>
              <a:rPr lang="en-US" sz="2000" b="1" i="1"/>
              <a:t>untransformed skew to right </a:t>
            </a:r>
            <a:r>
              <a:rPr lang="en-US" sz="2000"/>
              <a:t>(most values &lt;500 mobile, &lt;100 static)</a:t>
            </a:r>
          </a:p>
          <a:p>
            <a:pPr>
              <a:buFont typeface="Arial" panose="020B0604020202020204" pitchFamily="34" charset="0"/>
              <a:buChar char="•"/>
            </a:pPr>
            <a:r>
              <a:rPr lang="en-US" sz="2000" b="1" i="1"/>
              <a:t>Log transformation </a:t>
            </a:r>
            <a:r>
              <a:rPr lang="en-US" sz="2000"/>
              <a:t>shows very narrow, tall distribution appearing </a:t>
            </a:r>
            <a:r>
              <a:rPr lang="en-US" sz="2000" b="1" i="1"/>
              <a:t>approximately normal</a:t>
            </a:r>
          </a:p>
        </p:txBody>
      </p:sp>
    </p:spTree>
    <p:extLst>
      <p:ext uri="{BB962C8B-B14F-4D97-AF65-F5344CB8AC3E}">
        <p14:creationId xmlns:p14="http://schemas.microsoft.com/office/powerpoint/2010/main" val="3587170250"/>
      </p:ext>
    </p:extLst>
  </p:cSld>
  <p:clrMapOvr>
    <a:masterClrMapping/>
  </p:clrMapOvr>
  <mc:AlternateContent xmlns:mc="http://schemas.openxmlformats.org/markup-compatibility/2006" xmlns:p14="http://schemas.microsoft.com/office/powerpoint/2010/main">
    <mc:Choice Requires="p14">
      <p:transition spd="slow" p14:dur="2000" advTm="42003"/>
    </mc:Choice>
    <mc:Fallback xmlns="">
      <p:transition spd="slow" advTm="4200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12804-64EB-3643-2813-53448E7EF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73DFAD-246F-D240-6FC3-27FE03F6AB86}"/>
              </a:ext>
            </a:extLst>
          </p:cNvPr>
          <p:cNvSpPr>
            <a:spLocks noGrp="1"/>
          </p:cNvSpPr>
          <p:nvPr>
            <p:ph type="title"/>
          </p:nvPr>
        </p:nvSpPr>
        <p:spPr/>
        <p:txBody>
          <a:bodyPr/>
          <a:lstStyle/>
          <a:p>
            <a:r>
              <a:rPr lang="en-US"/>
              <a:t>Data Exploration</a:t>
            </a:r>
          </a:p>
        </p:txBody>
      </p:sp>
      <p:sp>
        <p:nvSpPr>
          <p:cNvPr id="7" name="Oval 6">
            <a:extLst>
              <a:ext uri="{FF2B5EF4-FFF2-40B4-BE49-F238E27FC236}">
                <a16:creationId xmlns:a16="http://schemas.microsoft.com/office/drawing/2014/main" id="{D841BA8A-116A-78EE-EC4A-2B4431D43B6C}"/>
              </a:ext>
            </a:extLst>
          </p:cNvPr>
          <p:cNvSpPr/>
          <p:nvPr/>
        </p:nvSpPr>
        <p:spPr>
          <a:xfrm>
            <a:off x="11210544" y="5797296"/>
            <a:ext cx="739022" cy="739022"/>
          </a:xfrm>
          <a:prstGeom prst="ellipse">
            <a:avLst/>
          </a:prstGeom>
          <a:solidFill>
            <a:schemeClr val="accent1">
              <a:lumMod val="60000"/>
              <a:lumOff val="40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Content Placeholder 2">
            <a:extLst>
              <a:ext uri="{FF2B5EF4-FFF2-40B4-BE49-F238E27FC236}">
                <a16:creationId xmlns:a16="http://schemas.microsoft.com/office/drawing/2014/main" id="{540983F5-AC45-1DB6-A9CC-2B3E4890BA7B}"/>
              </a:ext>
            </a:extLst>
          </p:cNvPr>
          <p:cNvSpPr>
            <a:spLocks noGrp="1"/>
          </p:cNvSpPr>
          <p:nvPr>
            <p:ph idx="1"/>
          </p:nvPr>
        </p:nvSpPr>
        <p:spPr>
          <a:xfrm>
            <a:off x="1181100" y="2592137"/>
            <a:ext cx="2888504" cy="2000073"/>
          </a:xfrm>
          <a:ln>
            <a:noFill/>
          </a:ln>
        </p:spPr>
        <p:txBody>
          <a:bodyPr vert="horz" lIns="0" tIns="45720" rIns="0" bIns="45720" rtlCol="0" anchor="t">
            <a:normAutofit/>
          </a:bodyPr>
          <a:lstStyle/>
          <a:p>
            <a:pPr marL="0" indent="0">
              <a:buNone/>
            </a:pPr>
            <a:r>
              <a:rPr lang="en-US" sz="2000" b="1"/>
              <a:t>User Counts</a:t>
            </a:r>
          </a:p>
          <a:p>
            <a:pPr>
              <a:buFont typeface="Arial" panose="020B0604020202020204" pitchFamily="34" charset="0"/>
              <a:buChar char="•"/>
            </a:pPr>
            <a:r>
              <a:rPr lang="en-US" sz="2000">
                <a:solidFill>
                  <a:srgbClr val="00B050"/>
                </a:solidFill>
              </a:rPr>
              <a:t>Citizen Scientist</a:t>
            </a:r>
            <a:r>
              <a:rPr lang="en-US" sz="2000"/>
              <a:t> was </a:t>
            </a:r>
            <a:r>
              <a:rPr lang="en-US" sz="2000" b="1" i="1"/>
              <a:t>overly represented</a:t>
            </a:r>
            <a:r>
              <a:rPr lang="en-US" sz="2000"/>
              <a:t> in the count distribution of the mobile users.</a:t>
            </a:r>
          </a:p>
        </p:txBody>
      </p:sp>
      <p:pic>
        <p:nvPicPr>
          <p:cNvPr id="4" name="Picture 3">
            <a:extLst>
              <a:ext uri="{FF2B5EF4-FFF2-40B4-BE49-F238E27FC236}">
                <a16:creationId xmlns:a16="http://schemas.microsoft.com/office/drawing/2014/main" id="{33842033-4CEB-F80A-C8A6-B7F48A9D9E96}"/>
              </a:ext>
            </a:extLst>
          </p:cNvPr>
          <p:cNvPicPr>
            <a:picLocks noChangeAspect="1"/>
          </p:cNvPicPr>
          <p:nvPr/>
        </p:nvPicPr>
        <p:blipFill>
          <a:blip r:embed="rId3"/>
          <a:stretch>
            <a:fillRect/>
          </a:stretch>
        </p:blipFill>
        <p:spPr>
          <a:xfrm>
            <a:off x="4592921" y="1418246"/>
            <a:ext cx="6617040" cy="4553184"/>
          </a:xfrm>
          <a:prstGeom prst="rect">
            <a:avLst/>
          </a:prstGeom>
          <a:effectLst>
            <a:outerShdw blurRad="50800" dist="38100" dir="2700000" algn="tl" rotWithShape="0">
              <a:prstClr val="black">
                <a:alpha val="40000"/>
              </a:prstClr>
            </a:outerShdw>
          </a:effectLst>
        </p:spPr>
      </p:pic>
      <p:cxnSp>
        <p:nvCxnSpPr>
          <p:cNvPr id="3" name="Straight Arrow Connector 2">
            <a:extLst>
              <a:ext uri="{FF2B5EF4-FFF2-40B4-BE49-F238E27FC236}">
                <a16:creationId xmlns:a16="http://schemas.microsoft.com/office/drawing/2014/main" id="{5C861597-31DF-785A-FA7A-13FE10E33C6C}"/>
              </a:ext>
            </a:extLst>
          </p:cNvPr>
          <p:cNvCxnSpPr/>
          <p:nvPr/>
        </p:nvCxnSpPr>
        <p:spPr>
          <a:xfrm>
            <a:off x="5412392" y="2229538"/>
            <a:ext cx="1105399" cy="1143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653726"/>
      </p:ext>
    </p:extLst>
  </p:cSld>
  <p:clrMapOvr>
    <a:masterClrMapping/>
  </p:clrMapOvr>
  <mc:AlternateContent xmlns:mc="http://schemas.openxmlformats.org/markup-compatibility/2006" xmlns:p14="http://schemas.microsoft.com/office/powerpoint/2010/main">
    <mc:Choice Requires="p14">
      <p:transition spd="slow" p14:dur="2000" advTm="29439"/>
    </mc:Choice>
    <mc:Fallback xmlns="">
      <p:transition spd="slow" advTm="2943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3E91F-E566-7463-CC14-92297492D4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EEA933-32AD-8AEF-FD5E-79FC43778AF3}"/>
              </a:ext>
            </a:extLst>
          </p:cNvPr>
          <p:cNvSpPr>
            <a:spLocks noGrp="1"/>
          </p:cNvSpPr>
          <p:nvPr>
            <p:ph type="title"/>
          </p:nvPr>
        </p:nvSpPr>
        <p:spPr/>
        <p:txBody>
          <a:bodyPr/>
          <a:lstStyle/>
          <a:p>
            <a:r>
              <a:rPr lang="en-US"/>
              <a:t>Data Exploration</a:t>
            </a:r>
          </a:p>
        </p:txBody>
      </p:sp>
      <p:sp>
        <p:nvSpPr>
          <p:cNvPr id="7" name="Oval 6">
            <a:extLst>
              <a:ext uri="{FF2B5EF4-FFF2-40B4-BE49-F238E27FC236}">
                <a16:creationId xmlns:a16="http://schemas.microsoft.com/office/drawing/2014/main" id="{50294667-14EF-D759-EB51-2BCE870B03CA}"/>
              </a:ext>
            </a:extLst>
          </p:cNvPr>
          <p:cNvSpPr/>
          <p:nvPr/>
        </p:nvSpPr>
        <p:spPr>
          <a:xfrm>
            <a:off x="11210544" y="5797296"/>
            <a:ext cx="739022" cy="739022"/>
          </a:xfrm>
          <a:prstGeom prst="ellipse">
            <a:avLst/>
          </a:prstGeom>
          <a:solidFill>
            <a:schemeClr val="accent1">
              <a:lumMod val="60000"/>
              <a:lumOff val="40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Content Placeholder 2">
            <a:extLst>
              <a:ext uri="{FF2B5EF4-FFF2-40B4-BE49-F238E27FC236}">
                <a16:creationId xmlns:a16="http://schemas.microsoft.com/office/drawing/2014/main" id="{D1F2952C-BC05-EF33-0810-7B422087153D}"/>
              </a:ext>
            </a:extLst>
          </p:cNvPr>
          <p:cNvSpPr>
            <a:spLocks noGrp="1"/>
          </p:cNvSpPr>
          <p:nvPr>
            <p:ph idx="1"/>
          </p:nvPr>
        </p:nvSpPr>
        <p:spPr>
          <a:xfrm>
            <a:off x="1181100" y="2233997"/>
            <a:ext cx="2888504" cy="2411553"/>
          </a:xfrm>
        </p:spPr>
        <p:txBody>
          <a:bodyPr vert="horz" lIns="0" tIns="45720" rIns="0" bIns="45720" rtlCol="0" anchor="t">
            <a:normAutofit/>
          </a:bodyPr>
          <a:lstStyle/>
          <a:p>
            <a:pPr marL="0" indent="0">
              <a:buNone/>
            </a:pPr>
            <a:r>
              <a:rPr lang="en-US" sz="2000" b="1"/>
              <a:t>User Averages</a:t>
            </a:r>
          </a:p>
          <a:p>
            <a:pPr>
              <a:buFont typeface="Arial" panose="020B0604020202020204" pitchFamily="34" charset="0"/>
              <a:buChar char="•"/>
            </a:pPr>
            <a:r>
              <a:rPr lang="en-US" sz="2000" b="1">
                <a:solidFill>
                  <a:srgbClr val="00B050"/>
                </a:solidFill>
              </a:rPr>
              <a:t>Citizen Scientist</a:t>
            </a:r>
            <a:r>
              <a:rPr lang="en-US" sz="2000"/>
              <a:t> was overly represented in the count but </a:t>
            </a:r>
            <a:r>
              <a:rPr lang="en-US" sz="2000" b="1">
                <a:solidFill>
                  <a:srgbClr val="7030A0"/>
                </a:solidFill>
              </a:rPr>
              <a:t>AS-2</a:t>
            </a:r>
            <a:r>
              <a:rPr lang="en-US" sz="2000"/>
              <a:t> reported the highest average values</a:t>
            </a:r>
          </a:p>
        </p:txBody>
      </p:sp>
      <p:pic>
        <p:nvPicPr>
          <p:cNvPr id="11" name="Picture 10">
            <a:extLst>
              <a:ext uri="{FF2B5EF4-FFF2-40B4-BE49-F238E27FC236}">
                <a16:creationId xmlns:a16="http://schemas.microsoft.com/office/drawing/2014/main" id="{FF992FBB-E5DF-5A12-451E-332BEA3C31EE}"/>
              </a:ext>
            </a:extLst>
          </p:cNvPr>
          <p:cNvPicPr>
            <a:picLocks noChangeAspect="1"/>
          </p:cNvPicPr>
          <p:nvPr/>
        </p:nvPicPr>
        <p:blipFill>
          <a:blip r:embed="rId3"/>
          <a:stretch>
            <a:fillRect/>
          </a:stretch>
        </p:blipFill>
        <p:spPr>
          <a:xfrm>
            <a:off x="4441245" y="1593917"/>
            <a:ext cx="6769448" cy="4369025"/>
          </a:xfrm>
          <a:prstGeom prst="rect">
            <a:avLst/>
          </a:prstGeom>
          <a:effectLst>
            <a:outerShdw blurRad="50800" dist="38100" dir="2700000" algn="tl" rotWithShape="0">
              <a:prstClr val="black">
                <a:alpha val="40000"/>
              </a:prstClr>
            </a:outerShdw>
          </a:effectLst>
        </p:spPr>
      </p:pic>
      <p:cxnSp>
        <p:nvCxnSpPr>
          <p:cNvPr id="4" name="Straight Arrow Connector 3">
            <a:extLst>
              <a:ext uri="{FF2B5EF4-FFF2-40B4-BE49-F238E27FC236}">
                <a16:creationId xmlns:a16="http://schemas.microsoft.com/office/drawing/2014/main" id="{4DC5A410-8FB9-CA5E-C369-3BD73E0618F9}"/>
              </a:ext>
            </a:extLst>
          </p:cNvPr>
          <p:cNvCxnSpPr/>
          <p:nvPr/>
        </p:nvCxnSpPr>
        <p:spPr>
          <a:xfrm>
            <a:off x="6547772" y="3784018"/>
            <a:ext cx="8119" cy="66675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8E634A-2249-419F-20C4-9EA8FC7BC055}"/>
              </a:ext>
            </a:extLst>
          </p:cNvPr>
          <p:cNvCxnSpPr/>
          <p:nvPr/>
        </p:nvCxnSpPr>
        <p:spPr>
          <a:xfrm flipV="1">
            <a:off x="4802342" y="2191434"/>
            <a:ext cx="503277" cy="381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899330"/>
      </p:ext>
    </p:extLst>
  </p:cSld>
  <p:clrMapOvr>
    <a:masterClrMapping/>
  </p:clrMapOvr>
  <mc:AlternateContent xmlns:mc="http://schemas.openxmlformats.org/markup-compatibility/2006" xmlns:p14="http://schemas.microsoft.com/office/powerpoint/2010/main">
    <mc:Choice Requires="p14">
      <p:transition spd="slow" p14:dur="2000" advTm="43633"/>
    </mc:Choice>
    <mc:Fallback xmlns="">
      <p:transition spd="slow" advTm="4363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87561-25A9-078F-0087-1E5C0501EE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CA8B58-F121-D579-5298-63F09B0F094C}"/>
              </a:ext>
            </a:extLst>
          </p:cNvPr>
          <p:cNvSpPr>
            <a:spLocks noGrp="1"/>
          </p:cNvSpPr>
          <p:nvPr>
            <p:ph type="title"/>
          </p:nvPr>
        </p:nvSpPr>
        <p:spPr/>
        <p:txBody>
          <a:bodyPr/>
          <a:lstStyle/>
          <a:p>
            <a:r>
              <a:rPr lang="en-US"/>
              <a:t>Data Exploration</a:t>
            </a:r>
          </a:p>
        </p:txBody>
      </p:sp>
      <p:sp>
        <p:nvSpPr>
          <p:cNvPr id="7" name="Oval 6">
            <a:extLst>
              <a:ext uri="{FF2B5EF4-FFF2-40B4-BE49-F238E27FC236}">
                <a16:creationId xmlns:a16="http://schemas.microsoft.com/office/drawing/2014/main" id="{5DE488DD-CABA-620A-6480-C94782C2BBA8}"/>
              </a:ext>
            </a:extLst>
          </p:cNvPr>
          <p:cNvSpPr/>
          <p:nvPr/>
        </p:nvSpPr>
        <p:spPr>
          <a:xfrm>
            <a:off x="11210544" y="5797296"/>
            <a:ext cx="739022" cy="739022"/>
          </a:xfrm>
          <a:prstGeom prst="ellipse">
            <a:avLst/>
          </a:prstGeom>
          <a:solidFill>
            <a:schemeClr val="accent1">
              <a:lumMod val="60000"/>
              <a:lumOff val="40000"/>
            </a:schemeClr>
          </a:solidFill>
          <a:ln>
            <a:solidFill>
              <a:schemeClr val="bg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Content Placeholder 2">
            <a:extLst>
              <a:ext uri="{FF2B5EF4-FFF2-40B4-BE49-F238E27FC236}">
                <a16:creationId xmlns:a16="http://schemas.microsoft.com/office/drawing/2014/main" id="{852E914E-179F-DF59-6E59-04DC5F70E6FF}"/>
              </a:ext>
            </a:extLst>
          </p:cNvPr>
          <p:cNvSpPr>
            <a:spLocks noGrp="1"/>
          </p:cNvSpPr>
          <p:nvPr>
            <p:ph idx="1"/>
          </p:nvPr>
        </p:nvSpPr>
        <p:spPr>
          <a:xfrm>
            <a:off x="1181100" y="2687381"/>
            <a:ext cx="2888504" cy="1483238"/>
          </a:xfrm>
        </p:spPr>
        <p:txBody>
          <a:bodyPr vert="horz" lIns="0" tIns="45720" rIns="0" bIns="45720" rtlCol="0" anchor="t">
            <a:normAutofit fontScale="92500" lnSpcReduction="10000"/>
          </a:bodyPr>
          <a:lstStyle/>
          <a:p>
            <a:pPr marL="0" indent="0">
              <a:buNone/>
            </a:pPr>
            <a:r>
              <a:rPr lang="en-US" sz="2000" b="1"/>
              <a:t>Average Values By Sensor</a:t>
            </a:r>
          </a:p>
          <a:p>
            <a:pPr>
              <a:buFont typeface="Arial" panose="020B0604020202020204" pitchFamily="34" charset="0"/>
              <a:buChar char="•"/>
            </a:pPr>
            <a:r>
              <a:rPr lang="en-US" sz="2000"/>
              <a:t>Sensors from Mobile User’s reported high CPM values</a:t>
            </a:r>
          </a:p>
        </p:txBody>
      </p:sp>
      <p:pic>
        <p:nvPicPr>
          <p:cNvPr id="8" name="Picture 7">
            <a:extLst>
              <a:ext uri="{FF2B5EF4-FFF2-40B4-BE49-F238E27FC236}">
                <a16:creationId xmlns:a16="http://schemas.microsoft.com/office/drawing/2014/main" id="{A05BA747-6710-3C09-C18C-CE96AFAA1FF7}"/>
              </a:ext>
            </a:extLst>
          </p:cNvPr>
          <p:cNvPicPr>
            <a:picLocks noChangeAspect="1"/>
          </p:cNvPicPr>
          <p:nvPr/>
        </p:nvPicPr>
        <p:blipFill>
          <a:blip r:embed="rId3"/>
          <a:stretch>
            <a:fillRect/>
          </a:stretch>
        </p:blipFill>
        <p:spPr>
          <a:xfrm>
            <a:off x="4069604" y="1694271"/>
            <a:ext cx="7131417" cy="43245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27331941"/>
      </p:ext>
    </p:extLst>
  </p:cSld>
  <p:clrMapOvr>
    <a:masterClrMapping/>
  </p:clrMapOvr>
  <mc:AlternateContent xmlns:mc="http://schemas.openxmlformats.org/markup-compatibility/2006" xmlns:p14="http://schemas.microsoft.com/office/powerpoint/2010/main">
    <mc:Choice Requires="p14">
      <p:transition spd="slow" p14:dur="2000" advTm="21925"/>
    </mc:Choice>
    <mc:Fallback xmlns="">
      <p:transition spd="slow" advTm="2192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7|4.2|6|6.8|23.3"/>
</p:tagLst>
</file>

<file path=ppt/theme/theme1.xml><?xml version="1.0" encoding="utf-8"?>
<a:theme xmlns:a="http://schemas.openxmlformats.org/drawingml/2006/main" name="Theme1">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heme1" id="{5A94F36D-390F-0049-9296-F41901A96BC5}" vid="{EF783186-A72E-6441-9D4D-637A308FF8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9dd8f4f-3b8b-4768-aba7-bbd379e0736b}" enabled="0" method="" siteId="{f9dd8f4f-3b8b-4768-aba7-bbd379e0736b}" removed="1"/>
</clbl:labelList>
</file>

<file path=docProps/app.xml><?xml version="1.0" encoding="utf-8"?>
<Properties xmlns="http://schemas.openxmlformats.org/officeDocument/2006/extended-properties" xmlns:vt="http://schemas.openxmlformats.org/officeDocument/2006/docPropsVTypes">
  <Template>Theme1</Template>
  <TotalTime>5</TotalTime>
  <Words>4395</Words>
  <Application>Microsoft Office PowerPoint</Application>
  <PresentationFormat>Widescreen</PresentationFormat>
  <Paragraphs>306</Paragraphs>
  <Slides>25</Slides>
  <Notes>25</Notes>
  <HiddenSlides>0</HiddenSlides>
  <MMClips>5</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Aptos</vt:lpstr>
      <vt:lpstr>Aptos Narrow</vt:lpstr>
      <vt:lpstr>Arial</vt:lpstr>
      <vt:lpstr>Bookman Old Style</vt:lpstr>
      <vt:lpstr>Calibri</vt:lpstr>
      <vt:lpstr>Franklin Gothic Book</vt:lpstr>
      <vt:lpstr>Helvetica Neue</vt:lpstr>
      <vt:lpstr>Lato</vt:lpstr>
      <vt:lpstr>Roboto</vt:lpstr>
      <vt:lpstr>Times New Roman</vt:lpstr>
      <vt:lpstr>Theme1</vt:lpstr>
      <vt:lpstr>Crisis Mapping:  St. Himark 2019</vt:lpstr>
      <vt:lpstr>Presentation Agenda</vt:lpstr>
      <vt:lpstr>DATA SET: EARTHQUAKES AND DISASTERS</vt:lpstr>
      <vt:lpstr>PROBLEM DESCRIPTION: </vt:lpstr>
      <vt:lpstr>Data Exploration</vt:lpstr>
      <vt:lpstr>Data Exploration</vt:lpstr>
      <vt:lpstr>Data Exploration</vt:lpstr>
      <vt:lpstr>Data Exploration</vt:lpstr>
      <vt:lpstr>Data Exploration</vt:lpstr>
      <vt:lpstr>Data Exploration</vt:lpstr>
      <vt:lpstr>Visualization and Analysis: Uncertainty [Mean]</vt:lpstr>
      <vt:lpstr>Visualization and Analysis: Uncertainty [SD]</vt:lpstr>
      <vt:lpstr>Visualization and Analysis: Uncertainty [SD]</vt:lpstr>
      <vt:lpstr>Visualization and Analysis: Uncertainty [SD]</vt:lpstr>
      <vt:lpstr>Visualization and Analysis: Troubled Area [Time]</vt:lpstr>
      <vt:lpstr>Visualization and Analysis: Troubled Area</vt:lpstr>
      <vt:lpstr>Visualization and Analysis: Troubled Area</vt:lpstr>
      <vt:lpstr>Visualization and Analysis: Troubled Area</vt:lpstr>
      <vt:lpstr>Data Visualization and Analysis: Animation</vt:lpstr>
      <vt:lpstr>Data Visualization and Analysis: Animation</vt:lpstr>
      <vt:lpstr>Conclusion: Mobile vs. Static Readings</vt:lpstr>
      <vt:lpstr>Conclusion: Plans for Cleanup</vt:lpstr>
      <vt:lpstr>Conclusion: Plans for Cleanup</vt:lpstr>
      <vt:lpstr>Conclusion: Plans for Cleanup</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Kenna Pezzi (RIT Student)</dc:creator>
  <cp:lastModifiedBy>Mike Pierson</cp:lastModifiedBy>
  <cp:revision>3</cp:revision>
  <dcterms:created xsi:type="dcterms:W3CDTF">2025-04-14T18:52:51Z</dcterms:created>
  <dcterms:modified xsi:type="dcterms:W3CDTF">2025-05-05T14:03:56Z</dcterms:modified>
</cp:coreProperties>
</file>